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Lst>
  <p:sldSz cy="5143500" cx="9144000"/>
  <p:notesSz cx="6858000" cy="9144000"/>
  <p:embeddedFontLst>
    <p:embeddedFont>
      <p:font typeface="Raleway"/>
      <p:regular r:id="rId45"/>
      <p:bold r:id="rId46"/>
      <p:italic r:id="rId47"/>
      <p:boldItalic r:id="rId48"/>
    </p:embeddedFont>
    <p:embeddedFont>
      <p:font typeface="Roboto"/>
      <p:regular r:id="rId49"/>
      <p:bold r:id="rId50"/>
      <p:italic r:id="rId51"/>
      <p:boldItalic r:id="rId52"/>
    </p:embeddedFont>
    <p:embeddedFont>
      <p:font typeface="Lato"/>
      <p:regular r:id="rId53"/>
      <p:bold r:id="rId54"/>
      <p:italic r:id="rId55"/>
      <p:boldItalic r:id="rId56"/>
    </p:embeddedFont>
    <p:embeddedFont>
      <p:font typeface="Google Sans"/>
      <p:regular r:id="rId57"/>
      <p:bold r:id="rId58"/>
      <p:italic r:id="rId59"/>
      <p:boldItalic r:id="rId60"/>
    </p:embeddedFont>
    <p:embeddedFont>
      <p:font typeface="Google Sans Medium"/>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990C9DC-334A-496B-8325-5BF02D2A31D0}">
  <a:tblStyle styleId="{4990C9DC-334A-496B-8325-5BF02D2A31D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Raleway-bold.fntdata"/><Relationship Id="rId45"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aleway-boldItalic.fntdata"/><Relationship Id="rId47" Type="http://schemas.openxmlformats.org/officeDocument/2006/relationships/font" Target="fonts/Raleway-italic.fntdata"/><Relationship Id="rId49"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GoogleSansMedium-bold.fntdata"/><Relationship Id="rId61" Type="http://schemas.openxmlformats.org/officeDocument/2006/relationships/font" Target="fonts/GoogleSansMedium-regular.fntdata"/><Relationship Id="rId20" Type="http://schemas.openxmlformats.org/officeDocument/2006/relationships/slide" Target="slides/slide14.xml"/><Relationship Id="rId64" Type="http://schemas.openxmlformats.org/officeDocument/2006/relationships/font" Target="fonts/GoogleSansMedium-boldItalic.fntdata"/><Relationship Id="rId63" Type="http://schemas.openxmlformats.org/officeDocument/2006/relationships/font" Target="fonts/GoogleSansMedium-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GoogleSans-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Lato-regular.fntdata"/><Relationship Id="rId52" Type="http://schemas.openxmlformats.org/officeDocument/2006/relationships/font" Target="fonts/Roboto-boldItalic.fntdata"/><Relationship Id="rId11" Type="http://schemas.openxmlformats.org/officeDocument/2006/relationships/slide" Target="slides/slide5.xml"/><Relationship Id="rId55" Type="http://schemas.openxmlformats.org/officeDocument/2006/relationships/font" Target="fonts/Lato-italic.fntdata"/><Relationship Id="rId10" Type="http://schemas.openxmlformats.org/officeDocument/2006/relationships/slide" Target="slides/slide4.xml"/><Relationship Id="rId54" Type="http://schemas.openxmlformats.org/officeDocument/2006/relationships/font" Target="fonts/Lato-bold.fntdata"/><Relationship Id="rId13" Type="http://schemas.openxmlformats.org/officeDocument/2006/relationships/slide" Target="slides/slide7.xml"/><Relationship Id="rId57" Type="http://schemas.openxmlformats.org/officeDocument/2006/relationships/font" Target="fonts/GoogleSans-regular.fntdata"/><Relationship Id="rId12" Type="http://schemas.openxmlformats.org/officeDocument/2006/relationships/slide" Target="slides/slide6.xml"/><Relationship Id="rId56" Type="http://schemas.openxmlformats.org/officeDocument/2006/relationships/font" Target="fonts/Lato-boldItalic.fntdata"/><Relationship Id="rId15" Type="http://schemas.openxmlformats.org/officeDocument/2006/relationships/slide" Target="slides/slide9.xml"/><Relationship Id="rId59" Type="http://schemas.openxmlformats.org/officeDocument/2006/relationships/font" Target="fonts/GoogleSans-italic.fntdata"/><Relationship Id="rId14" Type="http://schemas.openxmlformats.org/officeDocument/2006/relationships/slide" Target="slides/slide8.xml"/><Relationship Id="rId58" Type="http://schemas.openxmlformats.org/officeDocument/2006/relationships/font" Target="fonts/GoogleSans-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99a9b8a42f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99a9b8a42f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99a9b8a42f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99a9b8a42f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99a9b8a42f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99a9b8a42f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7b4ead4099_1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7b4ead4099_1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7b4ead4099_1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7b4ead4099_1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99a9b8a42f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99a9b8a42f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99a9b8a42f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99a9b8a42f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99a9b8a42f_2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99a9b8a42f_2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7b518656d0_4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7b518656d0_4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7b4ead4099_1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7b4ead4099_1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99a9b8a42f_5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99a9b8a42f_5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9a3e995b6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9a3e995b6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7b4ead4099_1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7b4ead4099_1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99a9b8a42f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99a9b8a42f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99a9b8a42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99a9b8a42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99a9b8a42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99a9b8a42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99a9b8a42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99a9b8a42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99a9b8a42f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99a9b8a42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7b5c328c2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b5c328c2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99a9b8a42f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99a9b8a42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99a9b8a42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99a9b8a42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99a9b8a42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99a9b8a42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99a9b8a42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99a9b8a42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99a9b8a42f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99a9b8a42f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99a9b8a42f_2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99a9b8a42f_2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99a9b8a42f_2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99a9b8a42f_2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99a9b8a42f_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99a9b8a42f_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99a9b8a42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99a9b8a42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7b518656d0_4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7b518656d0_4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7b4ead4099_1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b4ead4099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7b518656d0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b518656d0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7b5c328c2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7b5c328c2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7b4ead4099_1_1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7b4ead4099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7" name="Shape 107"/>
        <p:cNvGrpSpPr/>
        <p:nvPr/>
      </p:nvGrpSpPr>
      <p:grpSpPr>
        <a:xfrm>
          <a:off x="0" y="0"/>
          <a:ext cx="0" cy="0"/>
          <a:chOff x="0" y="0"/>
          <a:chExt cx="0" cy="0"/>
        </a:xfrm>
      </p:grpSpPr>
      <p:grpSp>
        <p:nvGrpSpPr>
          <p:cNvPr id="108" name="Google Shape;108;p11"/>
          <p:cNvGrpSpPr/>
          <p:nvPr/>
        </p:nvGrpSpPr>
        <p:grpSpPr>
          <a:xfrm>
            <a:off x="830392" y="4169130"/>
            <a:ext cx="745763" cy="45826"/>
            <a:chOff x="4580561" y="2589004"/>
            <a:chExt cx="1064464" cy="25200"/>
          </a:xfrm>
        </p:grpSpPr>
        <p:sp>
          <p:nvSpPr>
            <p:cNvPr id="109" name="Google Shape;10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2" name="Google Shape;11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3" name="Google Shape;113;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 name="Google Shape;114;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5" name="Google Shape;115;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6" name="Google Shape;116;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7" name="Shape 117"/>
        <p:cNvGrpSpPr/>
        <p:nvPr/>
      </p:nvGrpSpPr>
      <p:grpSpPr>
        <a:xfrm>
          <a:off x="0" y="0"/>
          <a:ext cx="0" cy="0"/>
          <a:chOff x="0" y="0"/>
          <a:chExt cx="0" cy="0"/>
        </a:xfrm>
      </p:grpSpPr>
      <p:sp>
        <p:nvSpPr>
          <p:cNvPr id="118" name="Google Shape;118;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2"/>
          <p:cNvGrpSpPr/>
          <p:nvPr/>
        </p:nvGrpSpPr>
        <p:grpSpPr>
          <a:xfrm>
            <a:off x="830392" y="1191256"/>
            <a:ext cx="745763" cy="45826"/>
            <a:chOff x="4580561" y="2589004"/>
            <a:chExt cx="1064464" cy="25200"/>
          </a:xfrm>
        </p:grpSpPr>
        <p:sp>
          <p:nvSpPr>
            <p:cNvPr id="120" name="Google Shape;120;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3" name="Google Shape;123;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4" name="Google Shape;124;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5" name="Google Shape;125;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6" name="Google Shape;126;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 name="Google Shape;127;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8" name="Google Shape;128;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0" name="Shape 130"/>
        <p:cNvGrpSpPr/>
        <p:nvPr/>
      </p:nvGrpSpPr>
      <p:grpSpPr>
        <a:xfrm>
          <a:off x="0" y="0"/>
          <a:ext cx="0" cy="0"/>
          <a:chOff x="0" y="0"/>
          <a:chExt cx="0" cy="0"/>
        </a:xfrm>
      </p:grpSpPr>
      <p:sp>
        <p:nvSpPr>
          <p:cNvPr id="131" name="Google Shape;131;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2" name="Google Shape;132;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3" name="Google Shape;133;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5" name="Google Shape;135;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6" name="Google Shape;136;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7" name="Shape 137"/>
        <p:cNvGrpSpPr/>
        <p:nvPr/>
      </p:nvGrpSpPr>
      <p:grpSpPr>
        <a:xfrm>
          <a:off x="0" y="0"/>
          <a:ext cx="0" cy="0"/>
          <a:chOff x="0" y="0"/>
          <a:chExt cx="0" cy="0"/>
        </a:xfrm>
      </p:grpSpPr>
      <p:grpSp>
        <p:nvGrpSpPr>
          <p:cNvPr id="138" name="Google Shape;138;p14"/>
          <p:cNvGrpSpPr/>
          <p:nvPr/>
        </p:nvGrpSpPr>
        <p:grpSpPr>
          <a:xfrm>
            <a:off x="830392" y="4169130"/>
            <a:ext cx="745763" cy="45826"/>
            <a:chOff x="4580561" y="2589004"/>
            <a:chExt cx="1064464" cy="25200"/>
          </a:xfrm>
        </p:grpSpPr>
        <p:sp>
          <p:nvSpPr>
            <p:cNvPr id="139" name="Google Shape;139;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2" name="Google Shape;142;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3" name="Google Shape;143;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4" name="Google Shape;144;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6" name="Google Shape;146;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7" name="Google Shape;147;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8" name="Shape 148"/>
        <p:cNvGrpSpPr/>
        <p:nvPr/>
      </p:nvGrpSpPr>
      <p:grpSpPr>
        <a:xfrm>
          <a:off x="0" y="0"/>
          <a:ext cx="0" cy="0"/>
          <a:chOff x="0" y="0"/>
          <a:chExt cx="0" cy="0"/>
        </a:xfrm>
      </p:grpSpPr>
      <p:sp>
        <p:nvSpPr>
          <p:cNvPr id="149" name="Google Shape;149;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0" name="Google Shape;150;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 name="Google Shape;151;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2" name="Google Shape;152;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4" name="Shape 154"/>
        <p:cNvGrpSpPr/>
        <p:nvPr/>
      </p:nvGrpSpPr>
      <p:grpSpPr>
        <a:xfrm>
          <a:off x="0" y="0"/>
          <a:ext cx="0" cy="0"/>
          <a:chOff x="0" y="0"/>
          <a:chExt cx="0" cy="0"/>
        </a:xfrm>
      </p:grpSpPr>
      <p:sp>
        <p:nvSpPr>
          <p:cNvPr id="155" name="Google Shape;15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6" name="Google Shape;15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57" name="Shape 157"/>
        <p:cNvGrpSpPr/>
        <p:nvPr/>
      </p:nvGrpSpPr>
      <p:grpSpPr>
        <a:xfrm>
          <a:off x="0" y="0"/>
          <a:ext cx="0" cy="0"/>
          <a:chOff x="0" y="0"/>
          <a:chExt cx="0" cy="0"/>
        </a:xfrm>
      </p:grpSpPr>
      <p:grpSp>
        <p:nvGrpSpPr>
          <p:cNvPr id="158" name="Google Shape;158;p17"/>
          <p:cNvGrpSpPr/>
          <p:nvPr/>
        </p:nvGrpSpPr>
        <p:grpSpPr>
          <a:xfrm>
            <a:off x="830392" y="1191256"/>
            <a:ext cx="745763" cy="45826"/>
            <a:chOff x="4580561" y="2589004"/>
            <a:chExt cx="1064464" cy="25200"/>
          </a:xfrm>
        </p:grpSpPr>
        <p:sp>
          <p:nvSpPr>
            <p:cNvPr id="159" name="Google Shape;159;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2" name="Google Shape;16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3" name="Google Shape;163;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5" name="Google Shape;165;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6" name="Google Shape;166;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19" name="Shape 19"/>
        <p:cNvGrpSpPr/>
        <p:nvPr/>
      </p:nvGrpSpPr>
      <p:grpSpPr>
        <a:xfrm>
          <a:off x="0" y="0"/>
          <a:ext cx="0" cy="0"/>
          <a:chOff x="0" y="0"/>
          <a:chExt cx="0" cy="0"/>
        </a:xfrm>
      </p:grpSpPr>
      <p:pic>
        <p:nvPicPr>
          <p:cNvPr descr="shutterstock_429987889_edited.jpg" id="20" name="Google Shape;20;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1" name="Google Shape;21;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3"/>
          <p:cNvGrpSpPr/>
          <p:nvPr/>
        </p:nvGrpSpPr>
        <p:grpSpPr>
          <a:xfrm>
            <a:off x="830392" y="1191256"/>
            <a:ext cx="745763" cy="45826"/>
            <a:chOff x="4580561" y="2589004"/>
            <a:chExt cx="1064464" cy="25200"/>
          </a:xfrm>
        </p:grpSpPr>
        <p:sp>
          <p:nvSpPr>
            <p:cNvPr id="23" name="Google Shape;23;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6" name="Google Shape;26;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7" name="Google Shape;27;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 name="Google Shape;30;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 name="Google Shape;31;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2" name="Shape 32"/>
        <p:cNvGrpSpPr/>
        <p:nvPr/>
      </p:nvGrpSpPr>
      <p:grpSpPr>
        <a:xfrm>
          <a:off x="0" y="0"/>
          <a:ext cx="0" cy="0"/>
          <a:chOff x="0" y="0"/>
          <a:chExt cx="0" cy="0"/>
        </a:xfrm>
      </p:grpSpPr>
      <p:grpSp>
        <p:nvGrpSpPr>
          <p:cNvPr id="33" name="Google Shape;33;p4"/>
          <p:cNvGrpSpPr/>
          <p:nvPr/>
        </p:nvGrpSpPr>
        <p:grpSpPr>
          <a:xfrm>
            <a:off x="830392" y="1191256"/>
            <a:ext cx="745763" cy="45826"/>
            <a:chOff x="4580561" y="2589004"/>
            <a:chExt cx="1064464" cy="25200"/>
          </a:xfrm>
        </p:grpSpPr>
        <p:sp>
          <p:nvSpPr>
            <p:cNvPr id="34" name="Google Shape;3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7" name="Google Shape;3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38" name="Google Shape;38;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0" name="Google Shape;40;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1" name="Google Shape;41;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2" name="Shape 42"/>
        <p:cNvGrpSpPr/>
        <p:nvPr/>
      </p:nvGrpSpPr>
      <p:grpSpPr>
        <a:xfrm>
          <a:off x="0" y="0"/>
          <a:ext cx="0" cy="0"/>
          <a:chOff x="0" y="0"/>
          <a:chExt cx="0" cy="0"/>
        </a:xfrm>
      </p:grpSpPr>
      <p:sp>
        <p:nvSpPr>
          <p:cNvPr id="43" name="Google Shape;43;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 name="Google Shape;44;p5"/>
          <p:cNvGrpSpPr/>
          <p:nvPr/>
        </p:nvGrpSpPr>
        <p:grpSpPr>
          <a:xfrm>
            <a:off x="830392" y="1191256"/>
            <a:ext cx="745763" cy="45826"/>
            <a:chOff x="4580561" y="2589004"/>
            <a:chExt cx="1064464" cy="25200"/>
          </a:xfrm>
        </p:grpSpPr>
        <p:sp>
          <p:nvSpPr>
            <p:cNvPr id="45" name="Google Shape;45;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8" name="Google Shape;48;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0" name="Google Shape;50;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 name="Google Shape;51;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2" name="Google Shape;52;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3" name="Google Shape;53;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4" name="Shape 54"/>
        <p:cNvGrpSpPr/>
        <p:nvPr/>
      </p:nvGrpSpPr>
      <p:grpSpPr>
        <a:xfrm>
          <a:off x="0" y="0"/>
          <a:ext cx="0" cy="0"/>
          <a:chOff x="0" y="0"/>
          <a:chExt cx="0" cy="0"/>
        </a:xfrm>
      </p:grpSpPr>
      <p:sp>
        <p:nvSpPr>
          <p:cNvPr id="55" name="Google Shape;55;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7" name="Google Shape;57;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 name="Google Shape;58;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9" name="Google Shape;59;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0" name="Google Shape;60;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1" name="Google Shape;6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2" name="Shape 62"/>
        <p:cNvGrpSpPr/>
        <p:nvPr/>
      </p:nvGrpSpPr>
      <p:grpSpPr>
        <a:xfrm>
          <a:off x="0" y="0"/>
          <a:ext cx="0" cy="0"/>
          <a:chOff x="0" y="0"/>
          <a:chExt cx="0" cy="0"/>
        </a:xfrm>
      </p:grpSpPr>
      <p:pic>
        <p:nvPicPr>
          <p:cNvPr descr="shutterstock_31891705.jpg" id="63" name="Google Shape;6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4" name="Google Shape;64;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6" name="Google Shape;66;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 name="Google Shape;67;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8" name="Google Shape;68;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9" name="Google Shape;69;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0" name="Google Shape;70;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8"/>
          <p:cNvGrpSpPr/>
          <p:nvPr/>
        </p:nvGrpSpPr>
        <p:grpSpPr>
          <a:xfrm>
            <a:off x="830392" y="1191256"/>
            <a:ext cx="745763" cy="45826"/>
            <a:chOff x="4580561" y="2589004"/>
            <a:chExt cx="1064464" cy="25200"/>
          </a:xfrm>
        </p:grpSpPr>
        <p:sp>
          <p:nvSpPr>
            <p:cNvPr id="74" name="Google Shape;74;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7" name="Google Shape;7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9" name="Google Shape;79;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0" name="Google Shape;80;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 name="Google Shape;81;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2" name="Google Shape;82;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3" name="Google Shape;83;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4" name="Shape 84"/>
        <p:cNvGrpSpPr/>
        <p:nvPr/>
      </p:nvGrpSpPr>
      <p:grpSpPr>
        <a:xfrm>
          <a:off x="0" y="0"/>
          <a:ext cx="0" cy="0"/>
          <a:chOff x="0" y="0"/>
          <a:chExt cx="0" cy="0"/>
        </a:xfrm>
      </p:grpSpPr>
      <p:sp>
        <p:nvSpPr>
          <p:cNvPr id="85" name="Google Shape;85;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9"/>
          <p:cNvGrpSpPr/>
          <p:nvPr/>
        </p:nvGrpSpPr>
        <p:grpSpPr>
          <a:xfrm>
            <a:off x="830392" y="1191256"/>
            <a:ext cx="745763" cy="45826"/>
            <a:chOff x="4580561" y="2589004"/>
            <a:chExt cx="1064464" cy="25200"/>
          </a:xfrm>
        </p:grpSpPr>
        <p:sp>
          <p:nvSpPr>
            <p:cNvPr id="87" name="Google Shape;87;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0" name="Google Shape;90;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1" name="Google Shape;91;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3" name="Google Shape;93;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4" name="Google Shape;94;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5" name="Shape 95"/>
        <p:cNvGrpSpPr/>
        <p:nvPr/>
      </p:nvGrpSpPr>
      <p:grpSpPr>
        <a:xfrm>
          <a:off x="0" y="0"/>
          <a:ext cx="0" cy="0"/>
          <a:chOff x="0" y="0"/>
          <a:chExt cx="0" cy="0"/>
        </a:xfrm>
      </p:grpSpPr>
      <p:sp>
        <p:nvSpPr>
          <p:cNvPr id="96" name="Google Shape;96;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 name="Google Shape;97;p10"/>
          <p:cNvGrpSpPr/>
          <p:nvPr/>
        </p:nvGrpSpPr>
        <p:grpSpPr>
          <a:xfrm>
            <a:off x="830392" y="1191256"/>
            <a:ext cx="745763" cy="45826"/>
            <a:chOff x="4580561" y="2589004"/>
            <a:chExt cx="1064464" cy="25200"/>
          </a:xfrm>
        </p:grpSpPr>
        <p:sp>
          <p:nvSpPr>
            <p:cNvPr id="98" name="Google Shape;98;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1" name="Google Shape;101;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3" name="Google Shape;103;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 name="Google Shape;104;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5" name="Google Shape;105;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6" name="Google Shape;106;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9.png"/><Relationship Id="rId6"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hyperlink" Target="http://drive.google.com/file/d/1JwahEl7w7idmMiChVh40_uLCZwqNMRZl/view" TargetMode="External"/><Relationship Id="rId4"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pic>
        <p:nvPicPr>
          <p:cNvPr id="171" name="Google Shape;171;p18"/>
          <p:cNvPicPr preferRelativeResize="0"/>
          <p:nvPr/>
        </p:nvPicPr>
        <p:blipFill>
          <a:blip r:embed="rId4">
            <a:alphaModFix/>
          </a:blip>
          <a:stretch>
            <a:fillRect/>
          </a:stretch>
        </p:blipFill>
        <p:spPr>
          <a:xfrm>
            <a:off x="0" y="-2141"/>
            <a:ext cx="9144000" cy="5145640"/>
          </a:xfrm>
          <a:prstGeom prst="rect">
            <a:avLst/>
          </a:prstGeom>
          <a:noFill/>
          <a:ln>
            <a:noFill/>
          </a:ln>
        </p:spPr>
      </p:pic>
      <p:sp>
        <p:nvSpPr>
          <p:cNvPr id="172" name="Google Shape;172;p18"/>
          <p:cNvSpPr txBox="1"/>
          <p:nvPr>
            <p:ph type="ctrTitle"/>
          </p:nvPr>
        </p:nvSpPr>
        <p:spPr>
          <a:xfrm>
            <a:off x="533325" y="319925"/>
            <a:ext cx="4890900" cy="1664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600">
                <a:solidFill>
                  <a:srgbClr val="FFFFFF"/>
                </a:solidFill>
                <a:latin typeface="Google Sans"/>
                <a:ea typeface="Google Sans"/>
                <a:cs typeface="Google Sans"/>
                <a:sym typeface="Google Sans"/>
              </a:rPr>
              <a:t>INVARJAN:</a:t>
            </a:r>
            <a:r>
              <a:rPr lang="en-GB" sz="4800">
                <a:solidFill>
                  <a:srgbClr val="FFFFFF"/>
                </a:solidFill>
                <a:latin typeface="Google Sans"/>
                <a:ea typeface="Google Sans"/>
                <a:cs typeface="Google Sans"/>
                <a:sym typeface="Google Sans"/>
              </a:rPr>
              <a:t> </a:t>
            </a:r>
            <a:endParaRPr>
              <a:solidFill>
                <a:srgbClr val="FFFFFF"/>
              </a:solidFill>
              <a:latin typeface="Google Sans"/>
              <a:ea typeface="Google Sans"/>
              <a:cs typeface="Google Sans"/>
              <a:sym typeface="Google Sans"/>
            </a:endParaRPr>
          </a:p>
        </p:txBody>
      </p:sp>
      <p:sp>
        <p:nvSpPr>
          <p:cNvPr id="173" name="Google Shape;173;p18"/>
          <p:cNvSpPr txBox="1"/>
          <p:nvPr>
            <p:ph idx="1" type="subTitle"/>
          </p:nvPr>
        </p:nvSpPr>
        <p:spPr>
          <a:xfrm>
            <a:off x="489713" y="1298597"/>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chemeClr val="lt2"/>
                </a:solidFill>
              </a:rPr>
              <a:t>Investment planning and Tax automation using RL</a:t>
            </a:r>
            <a:endParaRPr b="1" sz="3000">
              <a:solidFill>
                <a:schemeClr val="lt2"/>
              </a:solidFill>
            </a:endParaRPr>
          </a:p>
          <a:p>
            <a:pPr indent="0" lvl="0" marL="0" rtl="0" algn="l">
              <a:spcBef>
                <a:spcPts val="0"/>
              </a:spcBef>
              <a:spcAft>
                <a:spcPts val="0"/>
              </a:spcAft>
              <a:buNone/>
            </a:pPr>
            <a:r>
              <a:t/>
            </a:r>
            <a:endParaRPr b="1" sz="3000">
              <a:solidFill>
                <a:schemeClr val="lt2"/>
              </a:solidFill>
            </a:endParaRPr>
          </a:p>
          <a:p>
            <a:pPr indent="0" lvl="0" marL="0" rtl="0" algn="ctr">
              <a:spcBef>
                <a:spcPts val="0"/>
              </a:spcBef>
              <a:spcAft>
                <a:spcPts val="0"/>
              </a:spcAft>
              <a:buClr>
                <a:srgbClr val="000000"/>
              </a:buClr>
              <a:buFont typeface="Arial"/>
              <a:buNone/>
            </a:pPr>
            <a:r>
              <a:t/>
            </a:r>
            <a:endParaRPr sz="1400">
              <a:solidFill>
                <a:srgbClr val="BFBFBF"/>
              </a:solidFill>
              <a:latin typeface="Google Sans"/>
              <a:ea typeface="Google Sans"/>
              <a:cs typeface="Google Sans"/>
              <a:sym typeface="Google Sans"/>
            </a:endParaRPr>
          </a:p>
          <a:p>
            <a:pPr indent="0" lvl="0" marL="0" rtl="0" algn="ctr">
              <a:spcBef>
                <a:spcPts val="0"/>
              </a:spcBef>
              <a:spcAft>
                <a:spcPts val="0"/>
              </a:spcAft>
              <a:buClr>
                <a:srgbClr val="000000"/>
              </a:buClr>
              <a:buFont typeface="Arial"/>
              <a:buNone/>
            </a:pPr>
            <a:r>
              <a:t/>
            </a:r>
            <a:endParaRPr sz="1800">
              <a:solidFill>
                <a:srgbClr val="BFBFBF"/>
              </a:solidFill>
              <a:latin typeface="Trebuchet MS"/>
              <a:ea typeface="Trebuchet MS"/>
              <a:cs typeface="Trebuchet MS"/>
              <a:sym typeface="Trebuchet MS"/>
            </a:endParaRPr>
          </a:p>
          <a:p>
            <a:pPr indent="0" lvl="0" marL="0" rtl="0" algn="l">
              <a:spcBef>
                <a:spcPts val="0"/>
              </a:spcBef>
              <a:spcAft>
                <a:spcPts val="0"/>
              </a:spcAft>
              <a:buNone/>
            </a:pPr>
            <a:r>
              <a:t/>
            </a:r>
            <a:endParaRPr b="1" sz="3000">
              <a:solidFill>
                <a:schemeClr val="lt2"/>
              </a:solidFill>
            </a:endParaRPr>
          </a:p>
        </p:txBody>
      </p:sp>
      <p:sp>
        <p:nvSpPr>
          <p:cNvPr id="174" name="Google Shape;174;p18"/>
          <p:cNvSpPr txBox="1"/>
          <p:nvPr/>
        </p:nvSpPr>
        <p:spPr>
          <a:xfrm>
            <a:off x="489725" y="3410850"/>
            <a:ext cx="4007700" cy="160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BFBFBF"/>
                </a:solidFill>
                <a:latin typeface="Google Sans"/>
                <a:ea typeface="Google Sans"/>
                <a:cs typeface="Google Sans"/>
                <a:sym typeface="Google Sans"/>
              </a:rPr>
              <a:t>GROUP NO. 6</a:t>
            </a:r>
            <a:endParaRPr>
              <a:solidFill>
                <a:srgbClr val="BFBFB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BFBFBF"/>
              </a:solidFill>
              <a:latin typeface="Google Sans"/>
              <a:ea typeface="Google Sans"/>
              <a:cs typeface="Google Sans"/>
              <a:sym typeface="Google Sans"/>
            </a:endParaRPr>
          </a:p>
          <a:p>
            <a:pPr indent="0" lvl="0" marL="0" rtl="0" algn="l">
              <a:spcBef>
                <a:spcPts val="0"/>
              </a:spcBef>
              <a:spcAft>
                <a:spcPts val="0"/>
              </a:spcAft>
              <a:buNone/>
            </a:pPr>
            <a:r>
              <a:rPr lang="en-GB">
                <a:solidFill>
                  <a:srgbClr val="BFBFBF"/>
                </a:solidFill>
                <a:latin typeface="Google Sans"/>
                <a:ea typeface="Google Sans"/>
                <a:cs typeface="Google Sans"/>
                <a:sym typeface="Google Sans"/>
              </a:rPr>
              <a:t>Jayesh Bapu Ahire - </a:t>
            </a:r>
            <a:r>
              <a:rPr b="1" lang="en-GB" sz="1600">
                <a:solidFill>
                  <a:srgbClr val="FFFFFF"/>
                </a:solidFill>
                <a:latin typeface="Roboto"/>
                <a:ea typeface="Roboto"/>
                <a:cs typeface="Roboto"/>
                <a:sym typeface="Roboto"/>
              </a:rPr>
              <a:t>B150234209</a:t>
            </a:r>
            <a:endParaRPr>
              <a:solidFill>
                <a:srgbClr val="FFFFFF"/>
              </a:solidFill>
              <a:latin typeface="Google Sans"/>
              <a:ea typeface="Google Sans"/>
              <a:cs typeface="Google Sans"/>
              <a:sym typeface="Google Sans"/>
            </a:endParaRPr>
          </a:p>
          <a:p>
            <a:pPr indent="0" lvl="0" marL="0" rtl="0" algn="l">
              <a:spcBef>
                <a:spcPts val="0"/>
              </a:spcBef>
              <a:spcAft>
                <a:spcPts val="0"/>
              </a:spcAft>
              <a:buNone/>
            </a:pPr>
            <a:r>
              <a:rPr lang="en-GB">
                <a:solidFill>
                  <a:srgbClr val="BFBFBF"/>
                </a:solidFill>
                <a:latin typeface="Google Sans"/>
                <a:ea typeface="Google Sans"/>
                <a:cs typeface="Google Sans"/>
                <a:sym typeface="Google Sans"/>
              </a:rPr>
              <a:t>Atharva Abhay Karkhanis - </a:t>
            </a:r>
            <a:r>
              <a:rPr b="1" lang="en-GB" sz="1600">
                <a:solidFill>
                  <a:srgbClr val="FFFFFF"/>
                </a:solidFill>
                <a:latin typeface="Roboto"/>
                <a:ea typeface="Roboto"/>
                <a:cs typeface="Roboto"/>
                <a:sym typeface="Roboto"/>
              </a:rPr>
              <a:t>B150234291</a:t>
            </a:r>
            <a:endParaRPr b="1" sz="1600">
              <a:solidFill>
                <a:srgbClr val="FFFFFF"/>
              </a:solidFill>
              <a:latin typeface="Roboto"/>
              <a:ea typeface="Roboto"/>
              <a:cs typeface="Roboto"/>
              <a:sym typeface="Roboto"/>
            </a:endParaRPr>
          </a:p>
          <a:p>
            <a:pPr indent="0" lvl="0" marL="0" rtl="0" algn="l">
              <a:spcBef>
                <a:spcPts val="0"/>
              </a:spcBef>
              <a:spcAft>
                <a:spcPts val="0"/>
              </a:spcAft>
              <a:buNone/>
            </a:pPr>
            <a:r>
              <a:rPr lang="en-GB">
                <a:solidFill>
                  <a:srgbClr val="BFBFBF"/>
                </a:solidFill>
                <a:latin typeface="Google Sans"/>
                <a:ea typeface="Google Sans"/>
                <a:cs typeface="Google Sans"/>
                <a:sym typeface="Google Sans"/>
              </a:rPr>
              <a:t>Ishana Vikram Shinde - </a:t>
            </a:r>
            <a:r>
              <a:rPr b="1" lang="en-GB" sz="1600">
                <a:solidFill>
                  <a:srgbClr val="FFFFFF"/>
                </a:solidFill>
                <a:latin typeface="Roboto"/>
                <a:ea typeface="Roboto"/>
                <a:cs typeface="Roboto"/>
                <a:sym typeface="Roboto"/>
              </a:rPr>
              <a:t>B150234390</a:t>
            </a:r>
            <a:endParaRPr b="1" sz="1600">
              <a:solidFill>
                <a:srgbClr val="FFFFFF"/>
              </a:solidFill>
              <a:latin typeface="Roboto"/>
              <a:ea typeface="Roboto"/>
              <a:cs typeface="Roboto"/>
              <a:sym typeface="Roboto"/>
            </a:endParaRPr>
          </a:p>
          <a:p>
            <a:pPr indent="0" lvl="0" marL="0" rtl="0" algn="l">
              <a:spcBef>
                <a:spcPts val="0"/>
              </a:spcBef>
              <a:spcAft>
                <a:spcPts val="0"/>
              </a:spcAft>
              <a:buNone/>
            </a:pPr>
            <a:r>
              <a:rPr lang="en-GB">
                <a:solidFill>
                  <a:srgbClr val="BFBFBF"/>
                </a:solidFill>
                <a:latin typeface="Google Sans"/>
                <a:ea typeface="Google Sans"/>
                <a:cs typeface="Google Sans"/>
                <a:sym typeface="Google Sans"/>
              </a:rPr>
              <a:t>Satyam Kumar - </a:t>
            </a:r>
            <a:r>
              <a:rPr b="1" lang="en-GB" sz="1600">
                <a:solidFill>
                  <a:srgbClr val="FFFFFF"/>
                </a:solidFill>
                <a:latin typeface="Roboto"/>
                <a:ea typeface="Roboto"/>
                <a:cs typeface="Roboto"/>
                <a:sym typeface="Roboto"/>
              </a:rPr>
              <a:t>B150234381</a:t>
            </a:r>
            <a:endParaRPr>
              <a:solidFill>
                <a:srgbClr val="FFFF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MOTIVATION</a:t>
            </a:r>
            <a:endParaRPr/>
          </a:p>
        </p:txBody>
      </p:sp>
      <p:sp>
        <p:nvSpPr>
          <p:cNvPr id="235" name="Google Shape;235;p27"/>
          <p:cNvSpPr txBox="1"/>
          <p:nvPr>
            <p:ph idx="1" type="body"/>
          </p:nvPr>
        </p:nvSpPr>
        <p:spPr>
          <a:xfrm>
            <a:off x="729450" y="2078875"/>
            <a:ext cx="7688700" cy="251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The above learnings and problems identified motivated us to achieve the following:-</a:t>
            </a:r>
            <a:endParaRPr sz="1600"/>
          </a:p>
          <a:p>
            <a:pPr indent="-330200" lvl="0" marL="457200" rtl="0" algn="l">
              <a:spcBef>
                <a:spcPts val="1600"/>
              </a:spcBef>
              <a:spcAft>
                <a:spcPts val="0"/>
              </a:spcAft>
              <a:buSzPts val="1600"/>
              <a:buAutoNum type="arabicPeriod"/>
            </a:pPr>
            <a:r>
              <a:rPr lang="en-GB" sz="1600"/>
              <a:t>Educate people about the complex Tax structure as well as increase their Financial literacy.</a:t>
            </a:r>
            <a:endParaRPr sz="1600"/>
          </a:p>
          <a:p>
            <a:pPr indent="-330200" lvl="0" marL="457200" rtl="0" algn="l">
              <a:spcBef>
                <a:spcPts val="0"/>
              </a:spcBef>
              <a:spcAft>
                <a:spcPts val="0"/>
              </a:spcAft>
              <a:buSzPts val="1600"/>
              <a:buAutoNum type="arabicPeriod"/>
            </a:pPr>
            <a:r>
              <a:rPr lang="en-GB" sz="1600"/>
              <a:t>Encourage more people to pay taxes by guaranteeing them fixed profitable returns.</a:t>
            </a:r>
            <a:endParaRPr sz="1600"/>
          </a:p>
          <a:p>
            <a:pPr indent="-330200" lvl="0" marL="457200" rtl="0" algn="l">
              <a:spcBef>
                <a:spcPts val="0"/>
              </a:spcBef>
              <a:spcAft>
                <a:spcPts val="0"/>
              </a:spcAft>
              <a:buSzPts val="1600"/>
              <a:buAutoNum type="arabicPeriod"/>
            </a:pPr>
            <a:r>
              <a:rPr lang="en-GB" sz="1600"/>
              <a:t>Helping people through the taxation process and providing them assistance with their Portfolio Management.</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Objectives</a:t>
            </a:r>
            <a:endParaRPr/>
          </a:p>
        </p:txBody>
      </p:sp>
      <p:sp>
        <p:nvSpPr>
          <p:cNvPr id="241" name="Google Shape;241;p28"/>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42" name="Google Shape;242;p28"/>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latin typeface="Google Sans"/>
                <a:ea typeface="Google Sans"/>
                <a:cs typeface="Google Sans"/>
                <a:sym typeface="Google Sans"/>
              </a:rPr>
              <a:t>To reduce the complexity of taxation process</a:t>
            </a:r>
            <a:endParaRPr sz="1400">
              <a:latin typeface="Google Sans"/>
              <a:ea typeface="Google Sans"/>
              <a:cs typeface="Google Sans"/>
              <a:sym typeface="Google Sans"/>
            </a:endParaRPr>
          </a:p>
        </p:txBody>
      </p:sp>
      <p:sp>
        <p:nvSpPr>
          <p:cNvPr id="243" name="Google Shape;243;p28"/>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44" name="Google Shape;244;p28"/>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latin typeface="Google Sans"/>
                <a:ea typeface="Google Sans"/>
                <a:cs typeface="Google Sans"/>
                <a:sym typeface="Google Sans"/>
              </a:rPr>
              <a:t>To create an all inclusive integrated platform for financial assistance.</a:t>
            </a:r>
            <a:endParaRPr sz="1400">
              <a:latin typeface="Google Sans"/>
              <a:ea typeface="Google Sans"/>
              <a:cs typeface="Google Sans"/>
              <a:sym typeface="Google Sans"/>
            </a:endParaRPr>
          </a:p>
        </p:txBody>
      </p:sp>
      <p:sp>
        <p:nvSpPr>
          <p:cNvPr id="245" name="Google Shape;245;p28"/>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46" name="Google Shape;246;p28"/>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latin typeface="Google Sans"/>
                <a:ea typeface="Google Sans"/>
                <a:cs typeface="Google Sans"/>
                <a:sym typeface="Google Sans"/>
              </a:rPr>
              <a:t>To create a robust adaptive system which can motivate people to pay taxes and manage their own portfolio.</a:t>
            </a:r>
            <a:endParaRPr sz="1400">
              <a:latin typeface="Google Sans"/>
              <a:ea typeface="Google Sans"/>
              <a:cs typeface="Google Sans"/>
              <a:sym typeface="Google Sans"/>
            </a:endParaRPr>
          </a:p>
        </p:txBody>
      </p:sp>
      <p:sp>
        <p:nvSpPr>
          <p:cNvPr id="247" name="Google Shape;247;p28"/>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48" name="Google Shape;248;p28"/>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latin typeface="Google Sans"/>
                <a:ea typeface="Google Sans"/>
                <a:cs typeface="Google Sans"/>
                <a:sym typeface="Google Sans"/>
              </a:rPr>
              <a:t>To enhance accessibility of financial services.</a:t>
            </a:r>
            <a:endParaRPr sz="1400">
              <a:latin typeface="Google Sans"/>
              <a:ea typeface="Google Sans"/>
              <a:cs typeface="Google Sans"/>
              <a:sym typeface="Google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52" name="Shape 252"/>
        <p:cNvGrpSpPr/>
        <p:nvPr/>
      </p:nvGrpSpPr>
      <p:grpSpPr>
        <a:xfrm>
          <a:off x="0" y="0"/>
          <a:ext cx="0" cy="0"/>
          <a:chOff x="0" y="0"/>
          <a:chExt cx="0" cy="0"/>
        </a:xfrm>
      </p:grpSpPr>
      <p:sp>
        <p:nvSpPr>
          <p:cNvPr id="253" name="Google Shape;253;p2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Problem Statement</a:t>
            </a:r>
            <a:endParaRPr sz="1200"/>
          </a:p>
        </p:txBody>
      </p:sp>
      <p:sp>
        <p:nvSpPr>
          <p:cNvPr id="254" name="Google Shape;254;p29"/>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3600">
                <a:solidFill>
                  <a:schemeClr val="lt1"/>
                </a:solidFill>
                <a:latin typeface="Google Sans"/>
                <a:ea typeface="Google Sans"/>
                <a:cs typeface="Google Sans"/>
                <a:sym typeface="Google Sans"/>
              </a:rPr>
              <a:t>To build a simplified platform using RL to help making complex financial services accessible to everyone.</a:t>
            </a:r>
            <a:endParaRPr sz="36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58" name="Shape 258"/>
        <p:cNvGrpSpPr/>
        <p:nvPr/>
      </p:nvGrpSpPr>
      <p:grpSpPr>
        <a:xfrm>
          <a:off x="0" y="0"/>
          <a:ext cx="0" cy="0"/>
          <a:chOff x="0" y="0"/>
          <a:chExt cx="0" cy="0"/>
        </a:xfrm>
      </p:grpSpPr>
      <p:sp>
        <p:nvSpPr>
          <p:cNvPr id="259" name="Google Shape;259;p3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FRAMEWORK - DJANGO</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65" name="Google Shape;265;p31"/>
          <p:cNvPicPr preferRelativeResize="0"/>
          <p:nvPr/>
        </p:nvPicPr>
        <p:blipFill>
          <a:blip r:embed="rId3">
            <a:alphaModFix/>
          </a:blip>
          <a:stretch>
            <a:fillRect/>
          </a:stretch>
        </p:blipFill>
        <p:spPr>
          <a:xfrm>
            <a:off x="0" y="0"/>
            <a:ext cx="9264473" cy="50745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descr="Closeup from the side of a hand pushing a knob on an audio mixer" id="270" name="Google Shape;270;p32"/>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271" name="Google Shape;271;p32"/>
          <p:cNvSpPr txBox="1"/>
          <p:nvPr>
            <p:ph type="title"/>
          </p:nvPr>
        </p:nvSpPr>
        <p:spPr>
          <a:xfrm>
            <a:off x="265500" y="228575"/>
            <a:ext cx="4045200" cy="1482300"/>
          </a:xfrm>
          <a:prstGeom prst="rect">
            <a:avLst/>
          </a:prstGeom>
        </p:spPr>
        <p:txBody>
          <a:bodyPr anchorCtr="0" anchor="ctr" bIns="91425" lIns="91425" spcFirstLastPara="1" rIns="91425" wrap="square" tIns="91425">
            <a:noAutofit/>
          </a:bodyPr>
          <a:lstStyle/>
          <a:p>
            <a:pPr indent="457200" lvl="0" marL="457200" rtl="0" algn="l">
              <a:spcBef>
                <a:spcPts val="0"/>
              </a:spcBef>
              <a:spcAft>
                <a:spcPts val="0"/>
              </a:spcAft>
              <a:buNone/>
            </a:pPr>
            <a:r>
              <a:rPr lang="en-GB">
                <a:solidFill>
                  <a:schemeClr val="lt1"/>
                </a:solidFill>
                <a:latin typeface="Google Sans Medium"/>
                <a:ea typeface="Google Sans Medium"/>
                <a:cs typeface="Google Sans Medium"/>
                <a:sym typeface="Google Sans Medium"/>
              </a:rPr>
              <a:t>The solution</a:t>
            </a:r>
            <a:endParaRPr>
              <a:solidFill>
                <a:schemeClr val="lt1"/>
              </a:solidFill>
              <a:latin typeface="Google Sans Medium"/>
              <a:ea typeface="Google Sans Medium"/>
              <a:cs typeface="Google Sans Medium"/>
              <a:sym typeface="Google Sans Medium"/>
            </a:endParaRPr>
          </a:p>
        </p:txBody>
      </p:sp>
      <p:sp>
        <p:nvSpPr>
          <p:cNvPr id="272" name="Google Shape;272;p32"/>
          <p:cNvSpPr txBox="1"/>
          <p:nvPr>
            <p:ph idx="2" type="body"/>
          </p:nvPr>
        </p:nvSpPr>
        <p:spPr>
          <a:xfrm>
            <a:off x="5181500" y="931250"/>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200">
                <a:latin typeface="Google Sans"/>
                <a:ea typeface="Google Sans"/>
                <a:cs typeface="Google Sans"/>
                <a:sym typeface="Google Sans"/>
              </a:rPr>
              <a:t>InvArjan is a complete online platform which can provide you tax automation and Investment Planning completely backed by advanced AI algorithms.</a:t>
            </a:r>
            <a:endParaRPr sz="2200">
              <a:latin typeface="Google Sans"/>
              <a:ea typeface="Google Sans"/>
              <a:cs typeface="Google Sans"/>
              <a:sym typeface="Google Sans"/>
            </a:endParaRPr>
          </a:p>
        </p:txBody>
      </p:sp>
      <p:sp>
        <p:nvSpPr>
          <p:cNvPr id="273" name="Google Shape;273;p3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32"/>
          <p:cNvGrpSpPr/>
          <p:nvPr/>
        </p:nvGrpSpPr>
        <p:grpSpPr>
          <a:xfrm>
            <a:off x="250013" y="1710877"/>
            <a:ext cx="3462484" cy="2672600"/>
            <a:chOff x="3553042" y="1657806"/>
            <a:chExt cx="3461100" cy="2671532"/>
          </a:xfrm>
        </p:grpSpPr>
        <p:sp>
          <p:nvSpPr>
            <p:cNvPr id="275" name="Google Shape;275;p32"/>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2"/>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2"/>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2"/>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2"/>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83" name="Google Shape;283;p32"/>
          <p:cNvPicPr preferRelativeResize="0"/>
          <p:nvPr/>
        </p:nvPicPr>
        <p:blipFill rotWithShape="1">
          <a:blip r:embed="rId4">
            <a:alphaModFix/>
          </a:blip>
          <a:srcRect b="0" l="641" r="641" t="0"/>
          <a:stretch/>
        </p:blipFill>
        <p:spPr>
          <a:xfrm>
            <a:off x="302744" y="1767849"/>
            <a:ext cx="3356400" cy="1912500"/>
          </a:xfrm>
          <a:prstGeom prst="rect">
            <a:avLst/>
          </a:prstGeom>
          <a:noFill/>
          <a:ln>
            <a:noFill/>
          </a:ln>
        </p:spPr>
      </p:pic>
      <p:sp>
        <p:nvSpPr>
          <p:cNvPr id="284" name="Google Shape;284;p32"/>
          <p:cNvSpPr/>
          <p:nvPr/>
        </p:nvSpPr>
        <p:spPr>
          <a:xfrm flipH="1">
            <a:off x="302754" y="1769048"/>
            <a:ext cx="3356400" cy="191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32"/>
          <p:cNvGrpSpPr/>
          <p:nvPr/>
        </p:nvGrpSpPr>
        <p:grpSpPr>
          <a:xfrm>
            <a:off x="3203725" y="2798676"/>
            <a:ext cx="1122449" cy="1668667"/>
            <a:chOff x="6505573" y="2745170"/>
            <a:chExt cx="1122000" cy="1668000"/>
          </a:xfrm>
        </p:grpSpPr>
        <p:sp>
          <p:nvSpPr>
            <p:cNvPr id="286" name="Google Shape;286;p32"/>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2"/>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2"/>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2"/>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90" name="Google Shape;290;p32"/>
          <p:cNvPicPr preferRelativeResize="0"/>
          <p:nvPr/>
        </p:nvPicPr>
        <p:blipFill rotWithShape="1">
          <a:blip r:embed="rId5">
            <a:alphaModFix/>
          </a:blip>
          <a:srcRect b="0" l="0" r="3241" t="0"/>
          <a:stretch/>
        </p:blipFill>
        <p:spPr>
          <a:xfrm>
            <a:off x="3203250" y="2872625"/>
            <a:ext cx="1122300" cy="1461000"/>
          </a:xfrm>
          <a:prstGeom prst="rect">
            <a:avLst/>
          </a:prstGeom>
          <a:noFill/>
          <a:ln>
            <a:noFill/>
          </a:ln>
        </p:spPr>
      </p:pic>
      <p:sp>
        <p:nvSpPr>
          <p:cNvPr id="291" name="Google Shape;291;p32"/>
          <p:cNvSpPr/>
          <p:nvPr/>
        </p:nvSpPr>
        <p:spPr>
          <a:xfrm flipH="1">
            <a:off x="3203040" y="28728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 name="Google Shape;292;p32"/>
          <p:cNvGrpSpPr/>
          <p:nvPr/>
        </p:nvGrpSpPr>
        <p:grpSpPr>
          <a:xfrm>
            <a:off x="2813001" y="3429436"/>
            <a:ext cx="570528" cy="1135689"/>
            <a:chOff x="9543736" y="4486132"/>
            <a:chExt cx="570300" cy="1135235"/>
          </a:xfrm>
        </p:grpSpPr>
        <p:sp>
          <p:nvSpPr>
            <p:cNvPr id="293" name="Google Shape;293;p32"/>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2"/>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2"/>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2"/>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97" name="Google Shape;297;p32"/>
          <p:cNvPicPr preferRelativeResize="0"/>
          <p:nvPr/>
        </p:nvPicPr>
        <p:blipFill rotWithShape="1">
          <a:blip r:embed="rId6">
            <a:alphaModFix/>
          </a:blip>
          <a:srcRect b="1765" l="0" r="0" t="1755"/>
          <a:stretch/>
        </p:blipFill>
        <p:spPr>
          <a:xfrm>
            <a:off x="2812375" y="3452050"/>
            <a:ext cx="570300" cy="950700"/>
          </a:xfrm>
          <a:prstGeom prst="round2SameRect">
            <a:avLst>
              <a:gd fmla="val 4129" name="adj1"/>
              <a:gd fmla="val 0" name="adj2"/>
            </a:avLst>
          </a:prstGeom>
          <a:noFill/>
          <a:ln>
            <a:noFill/>
          </a:ln>
        </p:spPr>
      </p:pic>
      <p:sp>
        <p:nvSpPr>
          <p:cNvPr id="298" name="Google Shape;298;p32"/>
          <p:cNvSpPr/>
          <p:nvPr/>
        </p:nvSpPr>
        <p:spPr>
          <a:xfrm flipH="1">
            <a:off x="2812261" y="3452194"/>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pic>
        <p:nvPicPr>
          <p:cNvPr descr="Closeup from the side of a hand pushing a knob on an audio mixer" id="303" name="Google Shape;303;p33"/>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304" name="Google Shape;304;p33"/>
          <p:cNvSpPr txBox="1"/>
          <p:nvPr>
            <p:ph type="title"/>
          </p:nvPr>
        </p:nvSpPr>
        <p:spPr>
          <a:xfrm>
            <a:off x="730000" y="1318650"/>
            <a:ext cx="3300900" cy="168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3000">
                <a:solidFill>
                  <a:schemeClr val="lt1"/>
                </a:solidFill>
                <a:latin typeface="Google Sans Medium"/>
                <a:ea typeface="Google Sans Medium"/>
                <a:cs typeface="Google Sans Medium"/>
                <a:sym typeface="Google Sans Medium"/>
              </a:rPr>
              <a:t>The solution</a:t>
            </a:r>
            <a:endParaRPr sz="3000">
              <a:solidFill>
                <a:schemeClr val="lt1"/>
              </a:solidFill>
              <a:latin typeface="Google Sans Medium"/>
              <a:ea typeface="Google Sans Medium"/>
              <a:cs typeface="Google Sans Medium"/>
              <a:sym typeface="Google Sans Medium"/>
            </a:endParaRPr>
          </a:p>
        </p:txBody>
      </p:sp>
      <p:sp>
        <p:nvSpPr>
          <p:cNvPr id="305" name="Google Shape;305;p33"/>
          <p:cNvSpPr txBox="1"/>
          <p:nvPr>
            <p:ph idx="2" type="body"/>
          </p:nvPr>
        </p:nvSpPr>
        <p:spPr>
          <a:xfrm>
            <a:off x="4932825" y="425000"/>
            <a:ext cx="3806700" cy="4286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Tax automation part accepts pdf/photo of Form-16 as input and does the following procedure.</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We use supervised learning in beginning to achieve tax calculation results and we can convert it to unsupervised in later stages.</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Understanding all clauses and insights of the taxation process is critical in this.</a:t>
            </a:r>
            <a:endParaRPr sz="1800">
              <a:latin typeface="Google Sans"/>
              <a:ea typeface="Google Sans"/>
              <a:cs typeface="Google Sans"/>
              <a:sym typeface="Google Sans"/>
            </a:endParaRPr>
          </a:p>
        </p:txBody>
      </p:sp>
      <p:sp>
        <p:nvSpPr>
          <p:cNvPr id="306" name="Google Shape;306;p33"/>
          <p:cNvSpPr txBox="1"/>
          <p:nvPr>
            <p:ph idx="1" type="subTitle"/>
          </p:nvPr>
        </p:nvSpPr>
        <p:spPr>
          <a:xfrm>
            <a:off x="768525" y="2602125"/>
            <a:ext cx="3300900" cy="759000"/>
          </a:xfrm>
          <a:prstGeom prst="rect">
            <a:avLst/>
          </a:prstGeom>
        </p:spPr>
        <p:txBody>
          <a:bodyPr anchorCtr="0" anchor="t" bIns="91425" lIns="91425" spcFirstLastPara="1" rIns="91425" wrap="square" tIns="91425">
            <a:noAutofit/>
          </a:bodyPr>
          <a:lstStyle/>
          <a:p>
            <a:pPr indent="-342900" lvl="0" marL="457200" rtl="0" algn="ctr">
              <a:spcBef>
                <a:spcPts val="0"/>
              </a:spcBef>
              <a:spcAft>
                <a:spcPts val="0"/>
              </a:spcAft>
              <a:buClr>
                <a:schemeClr val="lt1"/>
              </a:buClr>
              <a:buSzPts val="1800"/>
              <a:buFont typeface="Google Sans"/>
              <a:buAutoNum type="arabicPeriod"/>
            </a:pPr>
            <a:r>
              <a:rPr lang="en-GB" sz="1800">
                <a:solidFill>
                  <a:schemeClr val="lt1"/>
                </a:solidFill>
                <a:latin typeface="Google Sans"/>
                <a:ea typeface="Google Sans"/>
                <a:cs typeface="Google Sans"/>
                <a:sym typeface="Google Sans"/>
              </a:rPr>
              <a:t>Tax Automation</a:t>
            </a:r>
            <a:endParaRPr sz="1800">
              <a:solidFill>
                <a:schemeClr val="lt1"/>
              </a:solidFill>
              <a:latin typeface="Google Sans"/>
              <a:ea typeface="Google Sans"/>
              <a:cs typeface="Google Sans"/>
              <a:sym typeface="Google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pic>
        <p:nvPicPr>
          <p:cNvPr id="311" name="Google Shape;311;p34"/>
          <p:cNvPicPr preferRelativeResize="0"/>
          <p:nvPr/>
        </p:nvPicPr>
        <p:blipFill>
          <a:blip r:embed="rId3">
            <a:alphaModFix/>
          </a:blip>
          <a:stretch>
            <a:fillRect/>
          </a:stretch>
        </p:blipFill>
        <p:spPr>
          <a:xfrm>
            <a:off x="152400" y="152400"/>
            <a:ext cx="4419600" cy="4950325"/>
          </a:xfrm>
          <a:prstGeom prst="rect">
            <a:avLst/>
          </a:prstGeom>
          <a:noFill/>
          <a:ln>
            <a:noFill/>
          </a:ln>
        </p:spPr>
      </p:pic>
      <p:pic>
        <p:nvPicPr>
          <p:cNvPr id="312" name="Google Shape;312;p34"/>
          <p:cNvPicPr preferRelativeResize="0"/>
          <p:nvPr/>
        </p:nvPicPr>
        <p:blipFill>
          <a:blip r:embed="rId4">
            <a:alphaModFix/>
          </a:blip>
          <a:stretch>
            <a:fillRect/>
          </a:stretch>
        </p:blipFill>
        <p:spPr>
          <a:xfrm>
            <a:off x="4724400" y="152400"/>
            <a:ext cx="4267200" cy="4859450"/>
          </a:xfrm>
          <a:prstGeom prst="rect">
            <a:avLst/>
          </a:prstGeom>
          <a:noFill/>
          <a:ln>
            <a:noFill/>
          </a:ln>
        </p:spPr>
      </p:pic>
      <p:sp>
        <p:nvSpPr>
          <p:cNvPr id="313" name="Google Shape;313;p34"/>
          <p:cNvSpPr/>
          <p:nvPr/>
        </p:nvSpPr>
        <p:spPr>
          <a:xfrm>
            <a:off x="708075" y="4721050"/>
            <a:ext cx="3126000" cy="422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4"/>
          <p:cNvSpPr/>
          <p:nvPr/>
        </p:nvSpPr>
        <p:spPr>
          <a:xfrm>
            <a:off x="5295000" y="4721050"/>
            <a:ext cx="3126000" cy="422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4"/>
          <p:cNvSpPr txBox="1"/>
          <p:nvPr/>
        </p:nvSpPr>
        <p:spPr>
          <a:xfrm>
            <a:off x="1398675" y="4777750"/>
            <a:ext cx="1744800" cy="3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600">
                <a:solidFill>
                  <a:srgbClr val="FF0000"/>
                </a:solidFill>
                <a:latin typeface="Georgia"/>
                <a:ea typeface="Georgia"/>
                <a:cs typeface="Georgia"/>
                <a:sym typeface="Georgia"/>
              </a:rPr>
              <a:t>ACTUAL PDF</a:t>
            </a:r>
            <a:endParaRPr b="1" sz="1600">
              <a:solidFill>
                <a:srgbClr val="FF0000"/>
              </a:solidFill>
              <a:latin typeface="Georgia"/>
              <a:ea typeface="Georgia"/>
              <a:cs typeface="Georgia"/>
              <a:sym typeface="Georgia"/>
            </a:endParaRPr>
          </a:p>
        </p:txBody>
      </p:sp>
      <p:sp>
        <p:nvSpPr>
          <p:cNvPr id="316" name="Google Shape;316;p34"/>
          <p:cNvSpPr txBox="1"/>
          <p:nvPr/>
        </p:nvSpPr>
        <p:spPr>
          <a:xfrm>
            <a:off x="5376750" y="4777750"/>
            <a:ext cx="2962500" cy="3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0000"/>
                </a:solidFill>
                <a:latin typeface="Georgia"/>
                <a:ea typeface="Georgia"/>
                <a:cs typeface="Georgia"/>
                <a:sym typeface="Georgia"/>
              </a:rPr>
              <a:t>DATA EXTRACTED CSV FILE</a:t>
            </a:r>
            <a:endParaRPr b="1">
              <a:solidFill>
                <a:srgbClr val="FF0000"/>
              </a:solidFill>
              <a:latin typeface="Georgia"/>
              <a:ea typeface="Georgia"/>
              <a:cs typeface="Georgia"/>
              <a:sym typeface="Georgia"/>
            </a:endParaRPr>
          </a:p>
        </p:txBody>
      </p:sp>
      <p:sp>
        <p:nvSpPr>
          <p:cNvPr id="317" name="Google Shape;317;p34"/>
          <p:cNvSpPr/>
          <p:nvPr/>
        </p:nvSpPr>
        <p:spPr>
          <a:xfrm>
            <a:off x="3834075" y="1913025"/>
            <a:ext cx="1108800" cy="7041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INPUT AND OUTPUT</a:t>
            </a:r>
            <a:endParaRPr/>
          </a:p>
        </p:txBody>
      </p:sp>
      <p:sp>
        <p:nvSpPr>
          <p:cNvPr id="323" name="Google Shape;323;p35"/>
          <p:cNvSpPr txBox="1"/>
          <p:nvPr>
            <p:ph idx="1" type="body"/>
          </p:nvPr>
        </p:nvSpPr>
        <p:spPr>
          <a:xfrm>
            <a:off x="729450" y="2078875"/>
            <a:ext cx="7688700" cy="228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a:latin typeface="Arial"/>
                <a:ea typeface="Arial"/>
                <a:cs typeface="Arial"/>
                <a:sym typeface="Arial"/>
              </a:rPr>
              <a:t>INPUT :-     </a:t>
            </a:r>
            <a:r>
              <a:rPr lang="en-GB" sz="1500">
                <a:latin typeface="Arial"/>
                <a:ea typeface="Arial"/>
                <a:cs typeface="Arial"/>
                <a:sym typeface="Arial"/>
              </a:rPr>
              <a:t>Provide a pdf/jpeg/png format of the Form 16</a:t>
            </a:r>
            <a:endParaRPr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OUTPUT :- </a:t>
            </a:r>
            <a:r>
              <a:rPr lang="en-GB" sz="1500" u="sng">
                <a:latin typeface="Arial"/>
                <a:ea typeface="Arial"/>
                <a:cs typeface="Arial"/>
                <a:sym typeface="Arial"/>
              </a:rPr>
              <a:t>We get 3 different formats of o/p</a:t>
            </a:r>
            <a:endParaRPr sz="1500" u="sng">
              <a:latin typeface="Arial"/>
              <a:ea typeface="Arial"/>
              <a:cs typeface="Arial"/>
              <a:sym typeface="Arial"/>
            </a:endParaRPr>
          </a:p>
          <a:p>
            <a:pPr indent="-323850" lvl="0" marL="457200" rtl="0" algn="l">
              <a:spcBef>
                <a:spcPts val="1600"/>
              </a:spcBef>
              <a:spcAft>
                <a:spcPts val="0"/>
              </a:spcAft>
              <a:buSzPts val="1500"/>
              <a:buFont typeface="Arial"/>
              <a:buAutoNum type="arabicPeriod"/>
            </a:pPr>
            <a:r>
              <a:rPr lang="en-GB" sz="1500">
                <a:latin typeface="Arial"/>
                <a:ea typeface="Arial"/>
                <a:cs typeface="Arial"/>
                <a:sym typeface="Arial"/>
              </a:rPr>
              <a:t>CSV file with the extracted text</a:t>
            </a:r>
            <a:endParaRPr sz="1500">
              <a:latin typeface="Arial"/>
              <a:ea typeface="Arial"/>
              <a:cs typeface="Arial"/>
              <a:sym typeface="Arial"/>
            </a:endParaRPr>
          </a:p>
          <a:p>
            <a:pPr indent="-323850" lvl="0" marL="457200" rtl="0" algn="l">
              <a:spcBef>
                <a:spcPts val="0"/>
              </a:spcBef>
              <a:spcAft>
                <a:spcPts val="0"/>
              </a:spcAft>
              <a:buSzPts val="1500"/>
              <a:buFont typeface="Arial"/>
              <a:buAutoNum type="arabicPeriod"/>
            </a:pPr>
            <a:r>
              <a:rPr lang="en-GB" sz="1500">
                <a:latin typeface="Arial"/>
                <a:ea typeface="Arial"/>
                <a:cs typeface="Arial"/>
                <a:sym typeface="Arial"/>
              </a:rPr>
              <a:t>JSON file with the extracted data along with the word-numeric mappings</a:t>
            </a:r>
            <a:endParaRPr sz="1500">
              <a:latin typeface="Arial"/>
              <a:ea typeface="Arial"/>
              <a:cs typeface="Arial"/>
              <a:sym typeface="Arial"/>
            </a:endParaRPr>
          </a:p>
          <a:p>
            <a:pPr indent="-323850" lvl="0" marL="457200" rtl="0" algn="l">
              <a:spcBef>
                <a:spcPts val="0"/>
              </a:spcBef>
              <a:spcAft>
                <a:spcPts val="0"/>
              </a:spcAft>
              <a:buSzPts val="1500"/>
              <a:buFont typeface="Arial"/>
              <a:buAutoNum type="arabicPeriod"/>
            </a:pPr>
            <a:r>
              <a:rPr lang="en-GB" sz="1500">
                <a:latin typeface="Arial"/>
                <a:ea typeface="Arial"/>
                <a:cs typeface="Arial"/>
                <a:sym typeface="Arial"/>
              </a:rPr>
              <a:t>Text file of the extracted data</a:t>
            </a:r>
            <a:endParaRPr sz="1500">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ADVANTAGES OVER CONVENTIONAL OCR</a:t>
            </a:r>
            <a:endParaRPr/>
          </a:p>
        </p:txBody>
      </p:sp>
      <p:sp>
        <p:nvSpPr>
          <p:cNvPr id="329" name="Google Shape;329;p36"/>
          <p:cNvSpPr txBox="1"/>
          <p:nvPr>
            <p:ph idx="1" type="body"/>
          </p:nvPr>
        </p:nvSpPr>
        <p:spPr>
          <a:xfrm>
            <a:off x="665850" y="2680950"/>
            <a:ext cx="7688700" cy="2367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t>Does not follow rigid tabular grid structure like OCR</a:t>
            </a:r>
            <a:endParaRPr/>
          </a:p>
          <a:p>
            <a:pPr indent="-311150" lvl="0" marL="457200" rtl="0" algn="l">
              <a:spcBef>
                <a:spcPts val="0"/>
              </a:spcBef>
              <a:spcAft>
                <a:spcPts val="0"/>
              </a:spcAft>
              <a:buSzPts val="1300"/>
              <a:buAutoNum type="arabicPeriod"/>
            </a:pPr>
            <a:r>
              <a:rPr lang="en-GB"/>
              <a:t>Unlike OCR can detect words, numerics as well as tables and lines</a:t>
            </a:r>
            <a:endParaRPr/>
          </a:p>
          <a:p>
            <a:pPr indent="-311150" lvl="0" marL="457200" rtl="0" algn="l">
              <a:spcBef>
                <a:spcPts val="0"/>
              </a:spcBef>
              <a:spcAft>
                <a:spcPts val="0"/>
              </a:spcAft>
              <a:buSzPts val="1300"/>
              <a:buAutoNum type="arabicPeriod"/>
            </a:pPr>
            <a:r>
              <a:rPr lang="en-GB"/>
              <a:t>Word-numeric mappings are formed like Parent-child mapping; helps in preserving the contextual integrity of the data.</a:t>
            </a:r>
            <a:endParaRPr/>
          </a:p>
          <a:p>
            <a:pPr indent="-311150" lvl="0" marL="457200" rtl="0" algn="l">
              <a:spcBef>
                <a:spcPts val="0"/>
              </a:spcBef>
              <a:spcAft>
                <a:spcPts val="0"/>
              </a:spcAft>
              <a:buSzPts val="1300"/>
              <a:buAutoNum type="arabicPeriod"/>
            </a:pPr>
            <a:r>
              <a:rPr lang="en-GB"/>
              <a:t>Real time training possible because of AWS.</a:t>
            </a:r>
            <a:endParaRPr/>
          </a:p>
          <a:p>
            <a:pPr indent="-311150" lvl="0" marL="457200" rtl="0" algn="l">
              <a:spcBef>
                <a:spcPts val="0"/>
              </a:spcBef>
              <a:spcAft>
                <a:spcPts val="0"/>
              </a:spcAft>
              <a:buSzPts val="1300"/>
              <a:buAutoNum type="arabicPeriod"/>
            </a:pPr>
            <a:r>
              <a:rPr lang="en-GB"/>
              <a:t>Possible to extract data from various file formats like pdf, jpeg, png;  a trait lacking in the conventional OCR’s. </a:t>
            </a:r>
            <a:endParaRPr/>
          </a:p>
        </p:txBody>
      </p:sp>
      <p:sp>
        <p:nvSpPr>
          <p:cNvPr id="330" name="Google Shape;330;p36"/>
          <p:cNvSpPr txBox="1"/>
          <p:nvPr/>
        </p:nvSpPr>
        <p:spPr>
          <a:xfrm>
            <a:off x="762600" y="2076600"/>
            <a:ext cx="72336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Following are the advantages of Table discovery over conventional OCR :- </a:t>
            </a: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8" name="Shape 178"/>
        <p:cNvGrpSpPr/>
        <p:nvPr/>
      </p:nvGrpSpPr>
      <p:grpSpPr>
        <a:xfrm>
          <a:off x="0" y="0"/>
          <a:ext cx="0" cy="0"/>
          <a:chOff x="0" y="0"/>
          <a:chExt cx="0" cy="0"/>
        </a:xfrm>
      </p:grpSpPr>
      <p:sp>
        <p:nvSpPr>
          <p:cNvPr id="179" name="Google Shape;179;p1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a:t>
            </a:r>
            <a:endParaRPr/>
          </a:p>
        </p:txBody>
      </p:sp>
      <p:sp>
        <p:nvSpPr>
          <p:cNvPr id="180" name="Google Shape;180;p19"/>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Introduction</a:t>
            </a:r>
            <a:endParaRPr sz="1300">
              <a:solidFill>
                <a:srgbClr val="FFFFFF"/>
              </a:solidFill>
              <a:latin typeface="Raleway"/>
              <a:ea typeface="Raleway"/>
              <a:cs typeface="Raleway"/>
              <a:sym typeface="Raleway"/>
            </a:endParaRPr>
          </a:p>
        </p:txBody>
      </p:sp>
      <p:sp>
        <p:nvSpPr>
          <p:cNvPr id="181" name="Google Shape;181;p19"/>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Literature</a:t>
            </a:r>
            <a:endParaRPr sz="1300">
              <a:solidFill>
                <a:srgbClr val="FFFFFF"/>
              </a:solidFill>
              <a:latin typeface="Raleway"/>
              <a:ea typeface="Raleway"/>
              <a:cs typeface="Raleway"/>
              <a:sym typeface="Raleway"/>
            </a:endParaRPr>
          </a:p>
        </p:txBody>
      </p:sp>
      <p:sp>
        <p:nvSpPr>
          <p:cNvPr id="182" name="Google Shape;182;p19"/>
          <p:cNvSpPr txBox="1"/>
          <p:nvPr/>
        </p:nvSpPr>
        <p:spPr>
          <a:xfrm>
            <a:off x="1293857"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Problems</a:t>
            </a:r>
            <a:endParaRPr sz="1300">
              <a:solidFill>
                <a:srgbClr val="FFFFFF"/>
              </a:solidFill>
              <a:latin typeface="Raleway"/>
              <a:ea typeface="Raleway"/>
              <a:cs typeface="Raleway"/>
              <a:sym typeface="Raleway"/>
            </a:endParaRPr>
          </a:p>
        </p:txBody>
      </p:sp>
      <p:sp>
        <p:nvSpPr>
          <p:cNvPr id="183" name="Google Shape;183;p19"/>
          <p:cNvSpPr txBox="1"/>
          <p:nvPr/>
        </p:nvSpPr>
        <p:spPr>
          <a:xfrm>
            <a:off x="1280357" y="346586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Objectives</a:t>
            </a:r>
            <a:endParaRPr sz="1300">
              <a:solidFill>
                <a:srgbClr val="FFFFFF"/>
              </a:solidFill>
              <a:latin typeface="Raleway"/>
              <a:ea typeface="Raleway"/>
              <a:cs typeface="Raleway"/>
              <a:sym typeface="Raleway"/>
            </a:endParaRPr>
          </a:p>
        </p:txBody>
      </p:sp>
      <p:sp>
        <p:nvSpPr>
          <p:cNvPr id="184" name="Google Shape;184;p19"/>
          <p:cNvSpPr txBox="1"/>
          <p:nvPr/>
        </p:nvSpPr>
        <p:spPr>
          <a:xfrm>
            <a:off x="3380870" y="2408994"/>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Solution</a:t>
            </a:r>
            <a:endParaRPr sz="1300">
              <a:solidFill>
                <a:srgbClr val="FFFFFF"/>
              </a:solidFill>
              <a:latin typeface="Raleway"/>
              <a:ea typeface="Raleway"/>
              <a:cs typeface="Raleway"/>
              <a:sym typeface="Raleway"/>
            </a:endParaRPr>
          </a:p>
        </p:txBody>
      </p:sp>
      <p:sp>
        <p:nvSpPr>
          <p:cNvPr id="185" name="Google Shape;185;p19"/>
          <p:cNvSpPr txBox="1"/>
          <p:nvPr/>
        </p:nvSpPr>
        <p:spPr>
          <a:xfrm>
            <a:off x="3380882" y="2734494"/>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Design</a:t>
            </a:r>
            <a:endParaRPr sz="1300">
              <a:solidFill>
                <a:srgbClr val="FFFFFF"/>
              </a:solidFill>
              <a:latin typeface="Raleway"/>
              <a:ea typeface="Raleway"/>
              <a:cs typeface="Raleway"/>
              <a:sym typeface="Raleway"/>
            </a:endParaRPr>
          </a:p>
        </p:txBody>
      </p:sp>
      <p:sp>
        <p:nvSpPr>
          <p:cNvPr id="186" name="Google Shape;186;p19"/>
          <p:cNvSpPr txBox="1"/>
          <p:nvPr/>
        </p:nvSpPr>
        <p:spPr>
          <a:xfrm>
            <a:off x="338088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Demo</a:t>
            </a:r>
            <a:endParaRPr sz="1300">
              <a:solidFill>
                <a:srgbClr val="FFFFFF"/>
              </a:solidFill>
              <a:latin typeface="Raleway"/>
              <a:ea typeface="Raleway"/>
              <a:cs typeface="Raleway"/>
              <a:sym typeface="Raleway"/>
            </a:endParaRPr>
          </a:p>
        </p:txBody>
      </p:sp>
      <p:sp>
        <p:nvSpPr>
          <p:cNvPr id="187" name="Google Shape;187;p19"/>
          <p:cNvSpPr txBox="1"/>
          <p:nvPr/>
        </p:nvSpPr>
        <p:spPr>
          <a:xfrm>
            <a:off x="3380882" y="4073844"/>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Conclusion</a:t>
            </a:r>
            <a:endParaRPr sz="1300">
              <a:solidFill>
                <a:srgbClr val="FFFFFF"/>
              </a:solidFill>
              <a:latin typeface="Raleway"/>
              <a:ea typeface="Raleway"/>
              <a:cs typeface="Raleway"/>
              <a:sym typeface="Raleway"/>
            </a:endParaRPr>
          </a:p>
        </p:txBody>
      </p:sp>
      <p:sp>
        <p:nvSpPr>
          <p:cNvPr id="188" name="Google Shape;188;p19"/>
          <p:cNvSpPr txBox="1"/>
          <p:nvPr/>
        </p:nvSpPr>
        <p:spPr>
          <a:xfrm>
            <a:off x="3348475" y="3404175"/>
            <a:ext cx="1699500" cy="3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 Limitations</a:t>
            </a:r>
            <a:endParaRPr sz="1300">
              <a:solidFill>
                <a:srgbClr val="FFFFFF"/>
              </a:solidFill>
              <a:latin typeface="Raleway"/>
              <a:ea typeface="Raleway"/>
              <a:cs typeface="Raleway"/>
              <a:sym typeface="Raleway"/>
            </a:endParaRPr>
          </a:p>
        </p:txBody>
      </p:sp>
      <p:sp>
        <p:nvSpPr>
          <p:cNvPr id="189" name="Google Shape;189;p19"/>
          <p:cNvSpPr txBox="1"/>
          <p:nvPr/>
        </p:nvSpPr>
        <p:spPr>
          <a:xfrm>
            <a:off x="3380875" y="3735275"/>
            <a:ext cx="1559100" cy="25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Future Scope</a:t>
            </a:r>
            <a:endParaRPr sz="1300">
              <a:solidFill>
                <a:srgbClr val="FFFFFF"/>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pic>
        <p:nvPicPr>
          <p:cNvPr descr="Closeup from the side of a hand pushing a knob on an audio mixer" id="335" name="Google Shape;335;p37"/>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336" name="Google Shape;336;p37"/>
          <p:cNvSpPr txBox="1"/>
          <p:nvPr>
            <p:ph type="title"/>
          </p:nvPr>
        </p:nvSpPr>
        <p:spPr>
          <a:xfrm>
            <a:off x="730000" y="1318650"/>
            <a:ext cx="3300900" cy="168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3000">
                <a:solidFill>
                  <a:schemeClr val="lt1"/>
                </a:solidFill>
                <a:latin typeface="Google Sans Medium"/>
                <a:ea typeface="Google Sans Medium"/>
                <a:cs typeface="Google Sans Medium"/>
                <a:sym typeface="Google Sans Medium"/>
              </a:rPr>
              <a:t>The solution</a:t>
            </a:r>
            <a:endParaRPr sz="3000">
              <a:solidFill>
                <a:schemeClr val="lt1"/>
              </a:solidFill>
              <a:latin typeface="Google Sans Medium"/>
              <a:ea typeface="Google Sans Medium"/>
              <a:cs typeface="Google Sans Medium"/>
              <a:sym typeface="Google Sans Medium"/>
            </a:endParaRPr>
          </a:p>
        </p:txBody>
      </p:sp>
      <p:sp>
        <p:nvSpPr>
          <p:cNvPr id="337" name="Google Shape;337;p37" title="5"/>
          <p:cNvSpPr txBox="1"/>
          <p:nvPr>
            <p:ph idx="2" type="body"/>
          </p:nvPr>
        </p:nvSpPr>
        <p:spPr>
          <a:xfrm>
            <a:off x="4681400" y="134875"/>
            <a:ext cx="4279500" cy="49023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A portfolio is a grouping of financial assets.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Portfolios are held directly by investors or managed by financial professionals.</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Investors can construct an investment portfolio in accordance with their risk tolerance and their investing objectives.</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Educate the user and provide right tools in their hands.</a:t>
            </a:r>
            <a:endParaRPr sz="1800">
              <a:latin typeface="Google Sans"/>
              <a:ea typeface="Google Sans"/>
              <a:cs typeface="Google Sans"/>
              <a:sym typeface="Google Sans"/>
            </a:endParaRPr>
          </a:p>
        </p:txBody>
      </p:sp>
      <p:sp>
        <p:nvSpPr>
          <p:cNvPr id="338" name="Google Shape;338;p37"/>
          <p:cNvSpPr txBox="1"/>
          <p:nvPr>
            <p:ph idx="1" type="subTitle"/>
          </p:nvPr>
        </p:nvSpPr>
        <p:spPr>
          <a:xfrm>
            <a:off x="826675" y="2442325"/>
            <a:ext cx="3300900" cy="7590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a:solidFill>
                  <a:schemeClr val="lt1"/>
                </a:solidFill>
                <a:latin typeface="Google Sans"/>
                <a:ea typeface="Google Sans"/>
                <a:cs typeface="Google Sans"/>
                <a:sym typeface="Google Sans"/>
              </a:rPr>
              <a:t>2. Portfolio Management/ Investment planning:</a:t>
            </a:r>
            <a:endParaRPr>
              <a:solidFill>
                <a:schemeClr val="lt1"/>
              </a:solidFill>
              <a:latin typeface="Google Sans"/>
              <a:ea typeface="Google Sans"/>
              <a:cs typeface="Google Sans"/>
              <a:sym typeface="Google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Google Sans"/>
                <a:ea typeface="Google Sans"/>
                <a:cs typeface="Google Sans"/>
                <a:sym typeface="Google Sans"/>
              </a:rPr>
              <a:t>How it works</a:t>
            </a:r>
            <a:endParaRPr>
              <a:latin typeface="Google Sans"/>
              <a:ea typeface="Google Sans"/>
              <a:cs typeface="Google Sans"/>
              <a:sym typeface="Google Sans"/>
            </a:endParaRPr>
          </a:p>
        </p:txBody>
      </p:sp>
      <p:pic>
        <p:nvPicPr>
          <p:cNvPr id="344" name="Google Shape;344;p38"/>
          <p:cNvPicPr preferRelativeResize="0"/>
          <p:nvPr/>
        </p:nvPicPr>
        <p:blipFill>
          <a:blip r:embed="rId3">
            <a:alphaModFix/>
          </a:blip>
          <a:stretch>
            <a:fillRect/>
          </a:stretch>
        </p:blipFill>
        <p:spPr>
          <a:xfrm>
            <a:off x="152400" y="2006250"/>
            <a:ext cx="8728312" cy="29848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id="349" name="Google Shape;349;p39"/>
          <p:cNvPicPr preferRelativeResize="0"/>
          <p:nvPr/>
        </p:nvPicPr>
        <p:blipFill>
          <a:blip r:embed="rId3">
            <a:alphaModFix/>
          </a:blip>
          <a:stretch>
            <a:fillRect/>
          </a:stretch>
        </p:blipFill>
        <p:spPr>
          <a:xfrm>
            <a:off x="0" y="16875"/>
            <a:ext cx="9144003" cy="5109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5" name="Google Shape;355;p40"/>
          <p:cNvPicPr preferRelativeResize="0"/>
          <p:nvPr/>
        </p:nvPicPr>
        <p:blipFill>
          <a:blip r:embed="rId3">
            <a:alphaModFix/>
          </a:blip>
          <a:stretch>
            <a:fillRect/>
          </a:stretch>
        </p:blipFill>
        <p:spPr>
          <a:xfrm>
            <a:off x="337100" y="192375"/>
            <a:ext cx="8469802" cy="47587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1"/>
          <p:cNvSpPr txBox="1"/>
          <p:nvPr>
            <p:ph type="title"/>
          </p:nvPr>
        </p:nvSpPr>
        <p:spPr>
          <a:xfrm>
            <a:off x="460950" y="2065350"/>
            <a:ext cx="3687300" cy="101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Technology Stack</a:t>
            </a:r>
            <a:endParaRPr/>
          </a:p>
        </p:txBody>
      </p:sp>
      <p:sp>
        <p:nvSpPr>
          <p:cNvPr id="361" name="Google Shape;361;p41"/>
          <p:cNvSpPr txBox="1"/>
          <p:nvPr/>
        </p:nvSpPr>
        <p:spPr>
          <a:xfrm>
            <a:off x="4563150" y="572850"/>
            <a:ext cx="4119900" cy="3997800"/>
          </a:xfrm>
          <a:prstGeom prst="rect">
            <a:avLst/>
          </a:prstGeom>
          <a:noFill/>
          <a:ln>
            <a:noFill/>
          </a:ln>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Platform:</a:t>
            </a:r>
            <a:endParaRPr sz="1800">
              <a:solidFill>
                <a:srgbClr val="FAFAFA"/>
              </a:solidFill>
              <a:latin typeface="Google Sans"/>
              <a:ea typeface="Google Sans"/>
              <a:cs typeface="Google Sans"/>
              <a:sym typeface="Google Sans"/>
            </a:endParaRPr>
          </a:p>
          <a:p>
            <a:pPr indent="-342900" lvl="1" marL="9144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AWS</a:t>
            </a:r>
            <a:endParaRPr sz="1800">
              <a:solidFill>
                <a:srgbClr val="FAFAFA"/>
              </a:solidFill>
              <a:latin typeface="Google Sans"/>
              <a:ea typeface="Google Sans"/>
              <a:cs typeface="Google Sans"/>
              <a:sym typeface="Google Sans"/>
            </a:endParaRPr>
          </a:p>
          <a:p>
            <a:pPr indent="-342900" lvl="1" marL="9144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Additional Web Components</a:t>
            </a:r>
            <a:endParaRPr sz="1800">
              <a:solidFill>
                <a:srgbClr val="FAFAFA"/>
              </a:solidFill>
              <a:latin typeface="Google Sans"/>
              <a:ea typeface="Google Sans"/>
              <a:cs typeface="Google Sans"/>
              <a:sym typeface="Google Sans"/>
            </a:endParaRPr>
          </a:p>
          <a:p>
            <a:pPr indent="-342900" lvl="1" marL="9144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Django</a:t>
            </a:r>
            <a:endParaRPr sz="1800">
              <a:solidFill>
                <a:srgbClr val="FAFAFA"/>
              </a:solidFill>
              <a:latin typeface="Google Sans"/>
              <a:ea typeface="Google Sans"/>
              <a:cs typeface="Google Sans"/>
              <a:sym typeface="Google Sans"/>
            </a:endParaRPr>
          </a:p>
          <a:p>
            <a:pPr indent="-342900" lvl="0" marL="4572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Tax Automation</a:t>
            </a:r>
            <a:endParaRPr sz="1800">
              <a:solidFill>
                <a:srgbClr val="FAFAFA"/>
              </a:solidFill>
              <a:latin typeface="Google Sans"/>
              <a:ea typeface="Google Sans"/>
              <a:cs typeface="Google Sans"/>
              <a:sym typeface="Google Sans"/>
            </a:endParaRPr>
          </a:p>
          <a:p>
            <a:pPr indent="-342900" lvl="1" marL="9144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Semantic segmentation</a:t>
            </a:r>
            <a:endParaRPr sz="1800">
              <a:solidFill>
                <a:srgbClr val="FAFAFA"/>
              </a:solidFill>
              <a:latin typeface="Google Sans"/>
              <a:ea typeface="Google Sans"/>
              <a:cs typeface="Google Sans"/>
              <a:sym typeface="Google Sans"/>
            </a:endParaRPr>
          </a:p>
          <a:p>
            <a:pPr indent="-342900" lvl="1" marL="9144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Sagemaker + Textract </a:t>
            </a:r>
            <a:endParaRPr sz="1800">
              <a:solidFill>
                <a:srgbClr val="FAFAFA"/>
              </a:solidFill>
              <a:latin typeface="Google Sans"/>
              <a:ea typeface="Google Sans"/>
              <a:cs typeface="Google Sans"/>
              <a:sym typeface="Google Sans"/>
            </a:endParaRPr>
          </a:p>
          <a:p>
            <a:pPr indent="-342900" lvl="0" marL="4572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Investment Planning</a:t>
            </a:r>
            <a:endParaRPr sz="1800">
              <a:solidFill>
                <a:srgbClr val="FAFAFA"/>
              </a:solidFill>
              <a:latin typeface="Google Sans"/>
              <a:ea typeface="Google Sans"/>
              <a:cs typeface="Google Sans"/>
              <a:sym typeface="Google Sans"/>
            </a:endParaRPr>
          </a:p>
          <a:p>
            <a:pPr indent="-342900" lvl="1" marL="9144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Real time data</a:t>
            </a:r>
            <a:endParaRPr sz="1800">
              <a:solidFill>
                <a:srgbClr val="FAFAFA"/>
              </a:solidFill>
              <a:latin typeface="Google Sans"/>
              <a:ea typeface="Google Sans"/>
              <a:cs typeface="Google Sans"/>
              <a:sym typeface="Google Sans"/>
            </a:endParaRPr>
          </a:p>
          <a:p>
            <a:pPr indent="-342900" lvl="1" marL="9144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R</a:t>
            </a:r>
            <a:endParaRPr sz="1800">
              <a:solidFill>
                <a:srgbClr val="FAFAFA"/>
              </a:solidFill>
              <a:latin typeface="Google Sans"/>
              <a:ea typeface="Google Sans"/>
              <a:cs typeface="Google Sans"/>
              <a:sym typeface="Google Sans"/>
            </a:endParaRPr>
          </a:p>
          <a:p>
            <a:pPr indent="-342900" lvl="1" marL="914400" rtl="0" algn="l">
              <a:lnSpc>
                <a:spcPct val="115000"/>
              </a:lnSpc>
              <a:spcBef>
                <a:spcPts val="0"/>
              </a:spcBef>
              <a:spcAft>
                <a:spcPts val="0"/>
              </a:spcAft>
              <a:buClr>
                <a:srgbClr val="FAFAFA"/>
              </a:buClr>
              <a:buSzPts val="1800"/>
              <a:buFont typeface="Google Sans"/>
              <a:buChar char="○"/>
            </a:pPr>
            <a:r>
              <a:rPr lang="en-GB" sz="1800">
                <a:solidFill>
                  <a:srgbClr val="FAFAFA"/>
                </a:solidFill>
                <a:latin typeface="Google Sans"/>
                <a:ea typeface="Google Sans"/>
                <a:cs typeface="Google Sans"/>
                <a:sym typeface="Google Sans"/>
              </a:rPr>
              <a:t>ARIMA </a:t>
            </a:r>
            <a:endParaRPr sz="1800">
              <a:solidFill>
                <a:srgbClr val="FAFAFA"/>
              </a:solidFill>
              <a:latin typeface="Google Sans"/>
              <a:ea typeface="Google Sans"/>
              <a:cs typeface="Google Sans"/>
              <a:sym typeface="Google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pic>
        <p:nvPicPr>
          <p:cNvPr descr="Closeup from the side of a hand pushing a knob on an audio mixer" id="366" name="Google Shape;366;p42"/>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367" name="Google Shape;367;p42"/>
          <p:cNvSpPr txBox="1"/>
          <p:nvPr>
            <p:ph type="title"/>
          </p:nvPr>
        </p:nvSpPr>
        <p:spPr>
          <a:xfrm>
            <a:off x="730000" y="1318650"/>
            <a:ext cx="3300900" cy="168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3100">
                <a:solidFill>
                  <a:schemeClr val="lt1"/>
                </a:solidFill>
                <a:latin typeface="Google Sans Medium"/>
                <a:ea typeface="Google Sans Medium"/>
                <a:cs typeface="Google Sans Medium"/>
                <a:sym typeface="Google Sans Medium"/>
              </a:rPr>
              <a:t>Other Services</a:t>
            </a:r>
            <a:endParaRPr sz="3100">
              <a:solidFill>
                <a:schemeClr val="lt1"/>
              </a:solidFill>
              <a:latin typeface="Google Sans Medium"/>
              <a:ea typeface="Google Sans Medium"/>
              <a:cs typeface="Google Sans Medium"/>
              <a:sym typeface="Google Sans Medium"/>
            </a:endParaRPr>
          </a:p>
        </p:txBody>
      </p:sp>
      <p:sp>
        <p:nvSpPr>
          <p:cNvPr id="368" name="Google Shape;368;p42" title="5"/>
          <p:cNvSpPr txBox="1"/>
          <p:nvPr>
            <p:ph idx="2" type="body"/>
          </p:nvPr>
        </p:nvSpPr>
        <p:spPr>
          <a:xfrm>
            <a:off x="4681400" y="134875"/>
            <a:ext cx="4279500" cy="490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Google Sans"/>
                <a:ea typeface="Google Sans"/>
                <a:cs typeface="Google Sans"/>
                <a:sym typeface="Google Sans"/>
              </a:rPr>
              <a:t>Accumulation SIP:</a:t>
            </a:r>
            <a:endParaRPr sz="1800">
              <a:latin typeface="Google Sans"/>
              <a:ea typeface="Google Sans"/>
              <a:cs typeface="Google Sans"/>
              <a:sym typeface="Google Sans"/>
            </a:endParaRPr>
          </a:p>
          <a:p>
            <a:pPr indent="-342900" lvl="0" marL="457200" rtl="0" algn="l">
              <a:spcBef>
                <a:spcPts val="1600"/>
              </a:spcBef>
              <a:spcAft>
                <a:spcPts val="0"/>
              </a:spcAft>
              <a:buSzPts val="1800"/>
              <a:buFont typeface="Google Sans"/>
              <a:buChar char="●"/>
            </a:pPr>
            <a:r>
              <a:rPr lang="en-GB" sz="1800">
                <a:latin typeface="Google Sans"/>
                <a:ea typeface="Google Sans"/>
                <a:cs typeface="Google Sans"/>
                <a:sym typeface="Google Sans"/>
              </a:rPr>
              <a:t>Same amount invested recursively from starting to end.</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GB" sz="1800">
                <a:latin typeface="Google Sans"/>
                <a:ea typeface="Google Sans"/>
                <a:cs typeface="Google Sans"/>
                <a:sym typeface="Google Sans"/>
              </a:rPr>
              <a:t>Doesn’t consider annual inflation and your salary increment.</a:t>
            </a:r>
            <a:endParaRPr sz="1800">
              <a:latin typeface="Google Sans"/>
              <a:ea typeface="Google Sans"/>
              <a:cs typeface="Google Sans"/>
              <a:sym typeface="Google Sans"/>
            </a:endParaRPr>
          </a:p>
          <a:p>
            <a:pPr indent="0" lvl="0" marL="457200" rtl="0" algn="l">
              <a:spcBef>
                <a:spcPts val="1600"/>
              </a:spcBef>
              <a:spcAft>
                <a:spcPts val="0"/>
              </a:spcAft>
              <a:buNone/>
            </a:pPr>
            <a:r>
              <a:t/>
            </a:r>
            <a:endParaRPr sz="1800">
              <a:latin typeface="Google Sans"/>
              <a:ea typeface="Google Sans"/>
              <a:cs typeface="Google Sans"/>
              <a:sym typeface="Google Sans"/>
            </a:endParaRPr>
          </a:p>
          <a:p>
            <a:pPr indent="0" lvl="0" marL="0" rtl="0" algn="l">
              <a:spcBef>
                <a:spcPts val="1600"/>
              </a:spcBef>
              <a:spcAft>
                <a:spcPts val="0"/>
              </a:spcAft>
              <a:buNone/>
            </a:pPr>
            <a:r>
              <a:rPr lang="en-GB" sz="1800">
                <a:latin typeface="Google Sans"/>
                <a:ea typeface="Google Sans"/>
                <a:cs typeface="Google Sans"/>
                <a:sym typeface="Google Sans"/>
              </a:rPr>
              <a:t>Top-Up SIP:</a:t>
            </a:r>
            <a:endParaRPr sz="1800">
              <a:latin typeface="Google Sans"/>
              <a:ea typeface="Google Sans"/>
              <a:cs typeface="Google Sans"/>
              <a:sym typeface="Google Sans"/>
            </a:endParaRPr>
          </a:p>
          <a:p>
            <a:pPr indent="-342900" lvl="0" marL="457200" rtl="0" algn="l">
              <a:spcBef>
                <a:spcPts val="1600"/>
              </a:spcBef>
              <a:spcAft>
                <a:spcPts val="0"/>
              </a:spcAft>
              <a:buSzPts val="1800"/>
              <a:buFont typeface="Google Sans"/>
              <a:buChar char="●"/>
            </a:pPr>
            <a:r>
              <a:rPr lang="en-GB" sz="1800">
                <a:latin typeface="Google Sans"/>
                <a:ea typeface="Google Sans"/>
                <a:cs typeface="Google Sans"/>
                <a:sym typeface="Google Sans"/>
              </a:rPr>
              <a:t>Investment amount incremented on annual basis.</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Char char="●"/>
            </a:pPr>
            <a:r>
              <a:rPr lang="en-GB" sz="1800">
                <a:latin typeface="Google Sans"/>
                <a:ea typeface="Google Sans"/>
                <a:cs typeface="Google Sans"/>
                <a:sym typeface="Google Sans"/>
              </a:rPr>
              <a:t>Helps you invest more, save more and give exponential returns in end.</a:t>
            </a:r>
            <a:endParaRPr sz="1800">
              <a:latin typeface="Google Sans"/>
              <a:ea typeface="Google Sans"/>
              <a:cs typeface="Google Sans"/>
              <a:sym typeface="Google Sans"/>
            </a:endParaRPr>
          </a:p>
          <a:p>
            <a:pPr indent="0" lvl="0" marL="0" rtl="0" algn="l">
              <a:spcBef>
                <a:spcPts val="1600"/>
              </a:spcBef>
              <a:spcAft>
                <a:spcPts val="1600"/>
              </a:spcAft>
              <a:buNone/>
            </a:pPr>
            <a:r>
              <a:t/>
            </a:r>
            <a:endParaRPr sz="1800">
              <a:latin typeface="Google Sans"/>
              <a:ea typeface="Google Sans"/>
              <a:cs typeface="Google Sans"/>
              <a:sym typeface="Google Sans"/>
            </a:endParaRPr>
          </a:p>
        </p:txBody>
      </p:sp>
      <p:sp>
        <p:nvSpPr>
          <p:cNvPr id="369" name="Google Shape;369;p42"/>
          <p:cNvSpPr txBox="1"/>
          <p:nvPr>
            <p:ph idx="1" type="subTitle"/>
          </p:nvPr>
        </p:nvSpPr>
        <p:spPr>
          <a:xfrm>
            <a:off x="730000" y="2442325"/>
            <a:ext cx="3300900" cy="7590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sz="2600">
                <a:solidFill>
                  <a:schemeClr val="lt1"/>
                </a:solidFill>
                <a:latin typeface="Google Sans"/>
                <a:ea typeface="Google Sans"/>
                <a:cs typeface="Google Sans"/>
                <a:sym typeface="Google Sans"/>
              </a:rPr>
              <a:t> SIP Calculator</a:t>
            </a:r>
            <a:r>
              <a:rPr lang="en-GB" sz="2600">
                <a:solidFill>
                  <a:schemeClr val="lt1"/>
                </a:solidFill>
                <a:latin typeface="Google Sans"/>
                <a:ea typeface="Google Sans"/>
                <a:cs typeface="Google Sans"/>
                <a:sym typeface="Google Sans"/>
              </a:rPr>
              <a:t>:</a:t>
            </a:r>
            <a:endParaRPr sz="2600">
              <a:solidFill>
                <a:schemeClr val="lt1"/>
              </a:solidFill>
              <a:latin typeface="Google Sans"/>
              <a:ea typeface="Google Sans"/>
              <a:cs typeface="Google Sans"/>
              <a:sym typeface="Google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76" name="Google Shape;376;p43"/>
          <p:cNvPicPr preferRelativeResize="0"/>
          <p:nvPr/>
        </p:nvPicPr>
        <p:blipFill rotWithShape="1">
          <a:blip r:embed="rId3">
            <a:alphaModFix/>
          </a:blip>
          <a:srcRect b="0" l="0" r="0" t="0"/>
          <a:stretch/>
        </p:blipFill>
        <p:spPr>
          <a:xfrm>
            <a:off x="1800" y="11"/>
            <a:ext cx="9144000" cy="479702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83" name="Google Shape;383;p44"/>
          <p:cNvPicPr preferRelativeResize="0"/>
          <p:nvPr/>
        </p:nvPicPr>
        <p:blipFill>
          <a:blip r:embed="rId3">
            <a:alphaModFix/>
          </a:blip>
          <a:stretch>
            <a:fillRect/>
          </a:stretch>
        </p:blipFill>
        <p:spPr>
          <a:xfrm>
            <a:off x="0" y="173236"/>
            <a:ext cx="9144000" cy="479702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90" name="Google Shape;390;p45"/>
          <p:cNvPicPr preferRelativeResize="0"/>
          <p:nvPr/>
        </p:nvPicPr>
        <p:blipFill>
          <a:blip r:embed="rId3">
            <a:alphaModFix/>
          </a:blip>
          <a:stretch>
            <a:fillRect/>
          </a:stretch>
        </p:blipFill>
        <p:spPr>
          <a:xfrm>
            <a:off x="0" y="173236"/>
            <a:ext cx="9144000" cy="4797028"/>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97" name="Google Shape;397;p46"/>
          <p:cNvPicPr preferRelativeResize="0"/>
          <p:nvPr/>
        </p:nvPicPr>
        <p:blipFill>
          <a:blip r:embed="rId3">
            <a:alphaModFix/>
          </a:blip>
          <a:stretch>
            <a:fillRect/>
          </a:stretch>
        </p:blipFill>
        <p:spPr>
          <a:xfrm>
            <a:off x="0" y="173236"/>
            <a:ext cx="9144000" cy="479702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0"/>
          <p:cNvSpPr txBox="1"/>
          <p:nvPr>
            <p:ph type="title"/>
          </p:nvPr>
        </p:nvSpPr>
        <p:spPr>
          <a:xfrm>
            <a:off x="729450" y="2304150"/>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4800"/>
              <a:t>INTRODUCTION</a:t>
            </a:r>
            <a:endParaRPr sz="4800"/>
          </a:p>
        </p:txBody>
      </p:sp>
      <p:sp>
        <p:nvSpPr>
          <p:cNvPr id="195" name="Google Shape;195;p2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4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04" name="Google Shape;404;p47"/>
          <p:cNvPicPr preferRelativeResize="0"/>
          <p:nvPr/>
        </p:nvPicPr>
        <p:blipFill>
          <a:blip r:embed="rId3">
            <a:alphaModFix/>
          </a:blip>
          <a:stretch>
            <a:fillRect/>
          </a:stretch>
        </p:blipFill>
        <p:spPr>
          <a:xfrm>
            <a:off x="-1" y="35075"/>
            <a:ext cx="9144000" cy="548003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11" name="Google Shape;411;p48"/>
          <p:cNvPicPr preferRelativeResize="0"/>
          <p:nvPr/>
        </p:nvPicPr>
        <p:blipFill>
          <a:blip r:embed="rId3">
            <a:alphaModFix/>
          </a:blip>
          <a:stretch>
            <a:fillRect/>
          </a:stretch>
        </p:blipFill>
        <p:spPr>
          <a:xfrm>
            <a:off x="0" y="-1"/>
            <a:ext cx="9144000" cy="514350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4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18" name="Google Shape;418;p49"/>
          <p:cNvPicPr preferRelativeResize="0"/>
          <p:nvPr/>
        </p:nvPicPr>
        <p:blipFill>
          <a:blip r:embed="rId3">
            <a:alphaModFix/>
          </a:blip>
          <a:stretch>
            <a:fillRect/>
          </a:stretch>
        </p:blipFill>
        <p:spPr>
          <a:xfrm>
            <a:off x="0" y="-1"/>
            <a:ext cx="9144000" cy="5143502"/>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25" name="Google Shape;425;p50"/>
          <p:cNvPicPr preferRelativeResize="0"/>
          <p:nvPr/>
        </p:nvPicPr>
        <p:blipFill>
          <a:blip r:embed="rId3">
            <a:alphaModFix/>
          </a:blip>
          <a:stretch>
            <a:fillRect/>
          </a:stretch>
        </p:blipFill>
        <p:spPr>
          <a:xfrm>
            <a:off x="0" y="11"/>
            <a:ext cx="9144000" cy="479702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51"/>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1" name="Google Shape;431;p51" title="Invarjan_demo.mp4">
            <a:hlinkClick r:id="rId3"/>
          </p:cNvPr>
          <p:cNvPicPr preferRelativeResize="0"/>
          <p:nvPr/>
        </p:nvPicPr>
        <p:blipFill>
          <a:blip r:embed="rId4">
            <a:alphaModFix/>
          </a:blip>
          <a:stretch>
            <a:fillRect/>
          </a:stretch>
        </p:blipFill>
        <p:spPr>
          <a:xfrm>
            <a:off x="0" y="0"/>
            <a:ext cx="9105900" cy="5143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Limitations</a:t>
            </a:r>
            <a:endParaRPr/>
          </a:p>
        </p:txBody>
      </p:sp>
      <p:sp>
        <p:nvSpPr>
          <p:cNvPr id="437" name="Google Shape;437;p5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t>Even though the table discovery model works well for typed documents or photos, it sometimes fails to recognise handwritten documents.</a:t>
            </a:r>
            <a:endParaRPr/>
          </a:p>
          <a:p>
            <a:pPr indent="-311150" lvl="0" marL="457200" rtl="0" algn="l">
              <a:spcBef>
                <a:spcPts val="0"/>
              </a:spcBef>
              <a:spcAft>
                <a:spcPts val="0"/>
              </a:spcAft>
              <a:buSzPts val="1300"/>
              <a:buAutoNum type="arabicPeriod"/>
            </a:pPr>
            <a:r>
              <a:rPr lang="en-GB"/>
              <a:t>Even though we are working with a diversified group of assets, we would like to add few more assets and certain crisis management investment plans to the model.</a:t>
            </a:r>
            <a:endParaRPr/>
          </a:p>
          <a:p>
            <a:pPr indent="-311150" lvl="0" marL="457200" rtl="0" algn="l">
              <a:spcBef>
                <a:spcPts val="0"/>
              </a:spcBef>
              <a:spcAft>
                <a:spcPts val="0"/>
              </a:spcAft>
              <a:buSzPts val="1300"/>
              <a:buAutoNum type="arabicPeriod"/>
            </a:pPr>
            <a:r>
              <a:rPr lang="en-GB"/>
              <a:t>Current system caters well to the salaried population only.</a:t>
            </a:r>
            <a:endParaRPr/>
          </a:p>
          <a:p>
            <a:pPr indent="-311150" lvl="0" marL="457200" rtl="0" algn="l">
              <a:spcBef>
                <a:spcPts val="0"/>
              </a:spcBef>
              <a:spcAft>
                <a:spcPts val="0"/>
              </a:spcAft>
              <a:buSzPts val="1300"/>
              <a:buAutoNum type="arabicPeriod"/>
            </a:pPr>
            <a:r>
              <a:rPr lang="en-GB"/>
              <a:t>The current system is not able to tackle unannounced market risks eg: Covid19 impact on the market.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5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Scope</a:t>
            </a:r>
            <a:endParaRPr/>
          </a:p>
        </p:txBody>
      </p:sp>
      <p:sp>
        <p:nvSpPr>
          <p:cNvPr id="443" name="Google Shape;443;p5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t>Enhancing the capability of the Table discovery model to accommodate handwritten documents efficiently.</a:t>
            </a:r>
            <a:endParaRPr/>
          </a:p>
          <a:p>
            <a:pPr indent="-311150" lvl="0" marL="457200" rtl="0" algn="l">
              <a:spcBef>
                <a:spcPts val="0"/>
              </a:spcBef>
              <a:spcAft>
                <a:spcPts val="0"/>
              </a:spcAft>
              <a:buSzPts val="1300"/>
              <a:buAutoNum type="arabicPeriod"/>
            </a:pPr>
            <a:r>
              <a:rPr lang="en-GB"/>
              <a:t>Expanding the asset collection with few more assets.</a:t>
            </a:r>
            <a:endParaRPr/>
          </a:p>
          <a:p>
            <a:pPr indent="-311150" lvl="0" marL="457200" rtl="0" algn="l">
              <a:spcBef>
                <a:spcPts val="0"/>
              </a:spcBef>
              <a:spcAft>
                <a:spcPts val="0"/>
              </a:spcAft>
              <a:buSzPts val="1300"/>
              <a:buAutoNum type="arabicPeriod"/>
            </a:pPr>
            <a:r>
              <a:rPr lang="en-GB"/>
              <a:t>Expanding the customer base to businesses as well.</a:t>
            </a:r>
            <a:endParaRPr/>
          </a:p>
          <a:p>
            <a:pPr indent="-311150" lvl="0" marL="457200" rtl="0" algn="l">
              <a:spcBef>
                <a:spcPts val="0"/>
              </a:spcBef>
              <a:spcAft>
                <a:spcPts val="0"/>
              </a:spcAft>
              <a:buSzPts val="1300"/>
              <a:buAutoNum type="arabicPeriod"/>
            </a:pPr>
            <a:r>
              <a:rPr lang="en-GB"/>
              <a:t>Making the model robust to handle unannounced risks.</a:t>
            </a:r>
            <a:endParaRPr/>
          </a:p>
          <a:p>
            <a:pPr indent="-311150" lvl="0" marL="457200" rtl="0" algn="l">
              <a:spcBef>
                <a:spcPts val="0"/>
              </a:spcBef>
              <a:spcAft>
                <a:spcPts val="0"/>
              </a:spcAft>
              <a:buSzPts val="1300"/>
              <a:buAutoNum type="arabicPeriod"/>
            </a:pPr>
            <a:r>
              <a:rPr lang="en-GB"/>
              <a:t>Scaling up the prototype to accommodate higher traffic on the  webApp.</a:t>
            </a:r>
            <a:endParaRPr/>
          </a:p>
          <a:p>
            <a:pPr indent="-311150" lvl="0" marL="457200" rtl="0" algn="l">
              <a:spcBef>
                <a:spcPts val="0"/>
              </a:spcBef>
              <a:spcAft>
                <a:spcPts val="0"/>
              </a:spcAft>
              <a:buSzPts val="1300"/>
              <a:buAutoNum type="arabicPeriod"/>
            </a:pPr>
            <a:r>
              <a:rPr lang="en-GB"/>
              <a:t>Optimising cloud cost.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4"/>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449" name="Google Shape;449;p54"/>
          <p:cNvSpPr txBox="1"/>
          <p:nvPr/>
        </p:nvSpPr>
        <p:spPr>
          <a:xfrm>
            <a:off x="823500" y="1977750"/>
            <a:ext cx="7627500" cy="28419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People in developing country like ours lack financial literacy and there are very few ways which enable them to be able to take decisions like investment planning.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Taxation is getting complicated over every year and our tax automation process paves the way for better solution in coming period as we solved really important problem of data extraction here.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This is not a user-ready project yet but it’s a step in a right direction.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Our tech stack is based on futuristic modular technologies and utilising them in right way will for sure help us in our goal to create a financial platform not everyone desires but everyone needs! </a:t>
            </a:r>
            <a:endParaRPr>
              <a:latin typeface="Lato"/>
              <a:ea typeface="Lato"/>
              <a:cs typeface="Lato"/>
              <a:sym typeface="Lat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1"/>
          <p:cNvSpPr txBox="1"/>
          <p:nvPr/>
        </p:nvSpPr>
        <p:spPr>
          <a:xfrm>
            <a:off x="562650" y="822550"/>
            <a:ext cx="7859700" cy="296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Google Sans"/>
                <a:ea typeface="Google Sans"/>
                <a:cs typeface="Google Sans"/>
                <a:sym typeface="Google Sans"/>
              </a:rPr>
              <a:t>Along with Tax Automation, Investment Planning and Portfolio Management are also some of the areas where AI can be useful. Better investment decisions come, in part, from more precise asset pricing. More-in-depth analysis provides more accurate inputs for valuation models. AI’s freedom from emotions and behavioral biases leads to better investment decisions. Moreover, AI also  helps us in managing Portfolios in a better way to reduce risks and to improve profits.</a:t>
            </a:r>
            <a:endParaRPr sz="2000">
              <a:latin typeface="Google Sans"/>
              <a:ea typeface="Google Sans"/>
              <a:cs typeface="Google Sans"/>
              <a:sym typeface="Googl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graphicFrame>
        <p:nvGraphicFramePr>
          <p:cNvPr id="205" name="Google Shape;205;p22"/>
          <p:cNvGraphicFramePr/>
          <p:nvPr/>
        </p:nvGraphicFramePr>
        <p:xfrm>
          <a:off x="13" y="72950"/>
          <a:ext cx="3000000" cy="3000000"/>
        </p:xfrm>
        <a:graphic>
          <a:graphicData uri="http://schemas.openxmlformats.org/drawingml/2006/table">
            <a:tbl>
              <a:tblPr>
                <a:noFill/>
                <a:tableStyleId>{4990C9DC-334A-496B-8325-5BF02D2A31D0}</a:tableStyleId>
              </a:tblPr>
              <a:tblGrid>
                <a:gridCol w="658175"/>
                <a:gridCol w="3913800"/>
                <a:gridCol w="2286000"/>
                <a:gridCol w="2286000"/>
              </a:tblGrid>
              <a:tr h="122825">
                <a:tc>
                  <a:txBody>
                    <a:bodyPr/>
                    <a:lstStyle/>
                    <a:p>
                      <a:pPr indent="0" lvl="0" marL="0" rtl="0" algn="l">
                        <a:spcBef>
                          <a:spcPts val="0"/>
                        </a:spcBef>
                        <a:spcAft>
                          <a:spcPts val="0"/>
                        </a:spcAft>
                        <a:buNone/>
                      </a:pPr>
                      <a:r>
                        <a:rPr lang="en-GB" sz="1800">
                          <a:latin typeface="Google Sans"/>
                          <a:ea typeface="Google Sans"/>
                          <a:cs typeface="Google Sans"/>
                          <a:sym typeface="Google Sans"/>
                        </a:rPr>
                        <a:t>SN.</a:t>
                      </a:r>
                      <a:endParaRPr sz="1800">
                        <a:latin typeface="Google Sans"/>
                        <a:ea typeface="Google Sans"/>
                        <a:cs typeface="Google Sans"/>
                        <a:sym typeface="Google Sans"/>
                      </a:endParaRPr>
                    </a:p>
                  </a:txBody>
                  <a:tcPr marT="91425" marB="91425" marR="91425" marL="91425"/>
                </a:tc>
                <a:tc>
                  <a:txBody>
                    <a:bodyPr/>
                    <a:lstStyle/>
                    <a:p>
                      <a:pPr indent="0" lvl="0" marL="0" rtl="0" algn="ctr">
                        <a:spcBef>
                          <a:spcPts val="0"/>
                        </a:spcBef>
                        <a:spcAft>
                          <a:spcPts val="0"/>
                        </a:spcAft>
                        <a:buNone/>
                      </a:pPr>
                      <a:r>
                        <a:rPr lang="en-GB" sz="1800">
                          <a:latin typeface="Google Sans"/>
                          <a:ea typeface="Google Sans"/>
                          <a:cs typeface="Google Sans"/>
                          <a:sym typeface="Google Sans"/>
                        </a:rPr>
                        <a:t>RESEARCH PAPERS REFERRED</a:t>
                      </a:r>
                      <a:endParaRPr sz="1800">
                        <a:latin typeface="Google Sans"/>
                        <a:ea typeface="Google Sans"/>
                        <a:cs typeface="Google Sans"/>
                        <a:sym typeface="Google Sans"/>
                      </a:endParaRPr>
                    </a:p>
                  </a:txBody>
                  <a:tcPr marT="91425" marB="91425" marR="91425" marL="91425"/>
                </a:tc>
                <a:tc>
                  <a:txBody>
                    <a:bodyPr/>
                    <a:lstStyle/>
                    <a:p>
                      <a:pPr indent="0" lvl="0" marL="0" rtl="0" algn="ctr">
                        <a:spcBef>
                          <a:spcPts val="0"/>
                        </a:spcBef>
                        <a:spcAft>
                          <a:spcPts val="0"/>
                        </a:spcAft>
                        <a:buNone/>
                      </a:pPr>
                      <a:r>
                        <a:rPr lang="en-GB" sz="1800">
                          <a:latin typeface="Google Sans"/>
                          <a:ea typeface="Google Sans"/>
                          <a:cs typeface="Google Sans"/>
                          <a:sym typeface="Google Sans"/>
                        </a:rPr>
                        <a:t>AUTHORS</a:t>
                      </a:r>
                      <a:endParaRPr sz="1800">
                        <a:latin typeface="Google Sans"/>
                        <a:ea typeface="Google Sans"/>
                        <a:cs typeface="Google Sans"/>
                        <a:sym typeface="Google Sans"/>
                      </a:endParaRPr>
                    </a:p>
                  </a:txBody>
                  <a:tcPr marT="91425" marB="91425" marR="91425" marL="91425"/>
                </a:tc>
                <a:tc>
                  <a:txBody>
                    <a:bodyPr/>
                    <a:lstStyle/>
                    <a:p>
                      <a:pPr indent="0" lvl="0" marL="0" rtl="0" algn="ctr">
                        <a:spcBef>
                          <a:spcPts val="0"/>
                        </a:spcBef>
                        <a:spcAft>
                          <a:spcPts val="0"/>
                        </a:spcAft>
                        <a:buNone/>
                      </a:pPr>
                      <a:r>
                        <a:rPr lang="en-GB" sz="1800">
                          <a:latin typeface="Google Sans"/>
                          <a:ea typeface="Google Sans"/>
                          <a:cs typeface="Google Sans"/>
                          <a:sym typeface="Google Sans"/>
                        </a:rPr>
                        <a:t>SEED IDEA</a:t>
                      </a:r>
                      <a:endParaRPr sz="1800">
                        <a:latin typeface="Google Sans"/>
                        <a:ea typeface="Google Sans"/>
                        <a:cs typeface="Google Sans"/>
                        <a:sym typeface="Google Sans"/>
                      </a:endParaRPr>
                    </a:p>
                  </a:txBody>
                  <a:tcPr marT="91425" marB="91425" marR="91425" marL="91425"/>
                </a:tc>
              </a:tr>
              <a:tr h="827675">
                <a:tc>
                  <a:txBody>
                    <a:bodyPr/>
                    <a:lstStyle/>
                    <a:p>
                      <a:pPr indent="0" lvl="0" marL="0" rtl="0" algn="ctr">
                        <a:spcBef>
                          <a:spcPts val="0"/>
                        </a:spcBef>
                        <a:spcAft>
                          <a:spcPts val="0"/>
                        </a:spcAft>
                        <a:buNone/>
                      </a:pPr>
                      <a:r>
                        <a:rPr lang="en-GB">
                          <a:latin typeface="Google Sans"/>
                          <a:ea typeface="Google Sans"/>
                          <a:cs typeface="Google Sans"/>
                          <a:sym typeface="Google Sans"/>
                        </a:rPr>
                        <a:t>1.</a:t>
                      </a:r>
                      <a:endParaRPr>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Semantic Segmentation</a:t>
                      </a:r>
                      <a:endParaRPr sz="1200">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t>Alexander Alemi, Paul Ginsparg</a:t>
                      </a:r>
                      <a:endParaRPr sz="1200"/>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This paper identifies the best algorithm for text segmentation. Content Vector Segmentation is found out to be the best.</a:t>
                      </a:r>
                      <a:endParaRPr sz="1200">
                        <a:latin typeface="Google Sans"/>
                        <a:ea typeface="Google Sans"/>
                        <a:cs typeface="Google Sans"/>
                        <a:sym typeface="Google Sans"/>
                      </a:endParaRPr>
                    </a:p>
                  </a:txBody>
                  <a:tcPr marT="91425" marB="91425" marR="91425" marL="91425"/>
                </a:tc>
              </a:tr>
              <a:tr h="1378500">
                <a:tc>
                  <a:txBody>
                    <a:bodyPr/>
                    <a:lstStyle/>
                    <a:p>
                      <a:pPr indent="0" lvl="0" marL="0" rtl="0" algn="ctr">
                        <a:spcBef>
                          <a:spcPts val="0"/>
                        </a:spcBef>
                        <a:spcAft>
                          <a:spcPts val="0"/>
                        </a:spcAft>
                        <a:buNone/>
                      </a:pPr>
                      <a:r>
                        <a:rPr lang="en-GB">
                          <a:latin typeface="Google Sans"/>
                          <a:ea typeface="Google Sans"/>
                          <a:cs typeface="Google Sans"/>
                          <a:sym typeface="Google Sans"/>
                        </a:rPr>
                        <a:t>2.</a:t>
                      </a:r>
                      <a:endParaRPr>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Portfolio Management using       Reinforcement Learning</a:t>
                      </a:r>
                      <a:endParaRPr sz="1200">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Olivier Jin, Hamza El-Saawy</a:t>
                      </a:r>
                      <a:endParaRPr sz="1200">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Accurate stock market predictor using Q-learning. Q-learning provides the added benefit of balancing between ’exploration’ and ’exploitation’ in order to provide the most optimal outcome.</a:t>
                      </a:r>
                      <a:endParaRPr sz="1200">
                        <a:latin typeface="Google Sans"/>
                        <a:ea typeface="Google Sans"/>
                        <a:cs typeface="Google Sans"/>
                        <a:sym typeface="Google Sans"/>
                      </a:endParaRPr>
                    </a:p>
                    <a:p>
                      <a:pPr indent="0" lvl="0" marL="0" rtl="0" algn="l">
                        <a:spcBef>
                          <a:spcPts val="0"/>
                        </a:spcBef>
                        <a:spcAft>
                          <a:spcPts val="0"/>
                        </a:spcAft>
                        <a:buNone/>
                      </a:pPr>
                      <a:r>
                        <a:t/>
                      </a:r>
                      <a:endParaRPr sz="1200">
                        <a:latin typeface="Google Sans"/>
                        <a:ea typeface="Google Sans"/>
                        <a:cs typeface="Google Sans"/>
                        <a:sym typeface="Google Sans"/>
                      </a:endParaRPr>
                    </a:p>
                  </a:txBody>
                  <a:tcPr marT="91425" marB="91425" marR="91425" marL="91425"/>
                </a:tc>
              </a:tr>
              <a:tr h="1493575">
                <a:tc>
                  <a:txBody>
                    <a:bodyPr/>
                    <a:lstStyle/>
                    <a:p>
                      <a:pPr indent="0" lvl="0" marL="0" rtl="0" algn="ctr">
                        <a:spcBef>
                          <a:spcPts val="0"/>
                        </a:spcBef>
                        <a:spcAft>
                          <a:spcPts val="0"/>
                        </a:spcAft>
                        <a:buNone/>
                      </a:pPr>
                      <a:r>
                        <a:rPr lang="en-GB">
                          <a:latin typeface="Google Sans"/>
                          <a:ea typeface="Google Sans"/>
                          <a:cs typeface="Google Sans"/>
                          <a:sym typeface="Google Sans"/>
                        </a:rPr>
                        <a:t>3.</a:t>
                      </a:r>
                      <a:endParaRPr>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Stock Trading with Recurrent Reinforcement Learning (RRL)</a:t>
                      </a:r>
                      <a:endParaRPr sz="1200">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Gabriel Molina</a:t>
                      </a:r>
                      <a:endParaRPr sz="1200">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In this paper, an asset trader has been implemented using recurrent reinforcement learning (RRL). It is a gradient ascent algorithm which attempts to maximize a utility function known as Sharpe’s ratio.</a:t>
                      </a:r>
                      <a:endParaRPr sz="1200">
                        <a:latin typeface="Google Sans"/>
                        <a:ea typeface="Google Sans"/>
                        <a:cs typeface="Google Sans"/>
                        <a:sym typeface="Google Sans"/>
                      </a:endParaRPr>
                    </a:p>
                    <a:p>
                      <a:pPr indent="0" lvl="0" marL="0" rtl="0" algn="l">
                        <a:spcBef>
                          <a:spcPts val="0"/>
                        </a:spcBef>
                        <a:spcAft>
                          <a:spcPts val="0"/>
                        </a:spcAft>
                        <a:buNone/>
                      </a:pPr>
                      <a:r>
                        <a:t/>
                      </a:r>
                      <a:endParaRPr sz="1200">
                        <a:latin typeface="Google Sans"/>
                        <a:ea typeface="Google Sans"/>
                        <a:cs typeface="Google Sans"/>
                        <a:sym typeface="Google Sans"/>
                      </a:endParaRPr>
                    </a:p>
                  </a:txBody>
                  <a:tcPr marT="91425" marB="91425" marR="91425" marL="91425"/>
                </a:tc>
              </a:tr>
              <a:tr h="100000">
                <a:tc>
                  <a:txBody>
                    <a:bodyPr/>
                    <a:lstStyle/>
                    <a:p>
                      <a:pPr indent="0" lvl="0" marL="0" rtl="0" algn="ctr">
                        <a:spcBef>
                          <a:spcPts val="0"/>
                        </a:spcBef>
                        <a:spcAft>
                          <a:spcPts val="0"/>
                        </a:spcAft>
                        <a:buNone/>
                      </a:pPr>
                      <a:r>
                        <a:rPr lang="en-GB">
                          <a:latin typeface="Google Sans"/>
                          <a:ea typeface="Google Sans"/>
                          <a:cs typeface="Google Sans"/>
                          <a:sym typeface="Google Sans"/>
                        </a:rPr>
                        <a:t>4.</a:t>
                      </a:r>
                      <a:endParaRPr>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Deep Direct Reinforcement Learning for Financial Signal Representation and</a:t>
                      </a:r>
                      <a:endParaRPr sz="1200">
                        <a:latin typeface="Google Sans"/>
                        <a:ea typeface="Google Sans"/>
                        <a:cs typeface="Google Sans"/>
                        <a:sym typeface="Google Sans"/>
                      </a:endParaRPr>
                    </a:p>
                    <a:p>
                      <a:pPr indent="0" lvl="0" marL="0" rtl="0" algn="l">
                        <a:spcBef>
                          <a:spcPts val="0"/>
                        </a:spcBef>
                        <a:spcAft>
                          <a:spcPts val="0"/>
                        </a:spcAft>
                        <a:buNone/>
                      </a:pPr>
                      <a:r>
                        <a:rPr lang="en-GB" sz="1200">
                          <a:latin typeface="Google Sans"/>
                          <a:ea typeface="Google Sans"/>
                          <a:cs typeface="Google Sans"/>
                          <a:sym typeface="Google Sans"/>
                        </a:rPr>
                        <a:t>Trading</a:t>
                      </a:r>
                      <a:endParaRPr sz="1200">
                        <a:latin typeface="Google Sans"/>
                        <a:ea typeface="Google Sans"/>
                        <a:cs typeface="Google Sans"/>
                        <a:sym typeface="Google Sans"/>
                      </a:endParaRPr>
                    </a:p>
                    <a:p>
                      <a:pPr indent="0" lvl="0" marL="0" rtl="0" algn="l">
                        <a:spcBef>
                          <a:spcPts val="0"/>
                        </a:spcBef>
                        <a:spcAft>
                          <a:spcPts val="0"/>
                        </a:spcAft>
                        <a:buNone/>
                      </a:pPr>
                      <a:r>
                        <a:t/>
                      </a:r>
                      <a:endParaRPr sz="1200">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Yue Deng, Feng Bao, Youyong Kong, Zhiquan Ren, and Qionghai Dai</a:t>
                      </a:r>
                      <a:endParaRPr sz="1200">
                        <a:latin typeface="Google Sans"/>
                        <a:ea typeface="Google Sans"/>
                        <a:cs typeface="Google Sans"/>
                        <a:sym typeface="Google Sans"/>
                      </a:endParaRPr>
                    </a:p>
                  </a:txBody>
                  <a:tcPr marT="91425" marB="91425" marR="91425" marL="91425"/>
                </a:tc>
                <a:tc>
                  <a:txBody>
                    <a:bodyPr/>
                    <a:lstStyle/>
                    <a:p>
                      <a:pPr indent="0" lvl="0" marL="0" rtl="0" algn="l">
                        <a:spcBef>
                          <a:spcPts val="0"/>
                        </a:spcBef>
                        <a:spcAft>
                          <a:spcPts val="0"/>
                        </a:spcAft>
                        <a:buNone/>
                      </a:pPr>
                      <a:r>
                        <a:rPr lang="en-GB" sz="1200">
                          <a:latin typeface="Google Sans"/>
                          <a:ea typeface="Google Sans"/>
                          <a:cs typeface="Google Sans"/>
                          <a:sym typeface="Google Sans"/>
                        </a:rPr>
                        <a:t>Recurrent deep neural network (DNN) for real-time financial signal representation. Implements DL along with RL.</a:t>
                      </a:r>
                      <a:endParaRPr sz="1200">
                        <a:latin typeface="Google Sans"/>
                        <a:ea typeface="Google Sans"/>
                        <a:cs typeface="Google Sans"/>
                        <a:sym typeface="Google Sans"/>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3"/>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Learnings from literature</a:t>
            </a:r>
            <a:endParaRPr>
              <a:latin typeface="Google Sans Medium"/>
              <a:ea typeface="Google Sans Medium"/>
              <a:cs typeface="Google Sans Medium"/>
              <a:sym typeface="Google Sans Medium"/>
            </a:endParaRPr>
          </a:p>
        </p:txBody>
      </p:sp>
      <p:sp>
        <p:nvSpPr>
          <p:cNvPr id="211" name="Google Shape;211;p23"/>
          <p:cNvSpPr txBox="1"/>
          <p:nvPr>
            <p:ph idx="1" type="body"/>
          </p:nvPr>
        </p:nvSpPr>
        <p:spPr>
          <a:xfrm>
            <a:off x="471900" y="1919075"/>
            <a:ext cx="8308200" cy="27102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Font typeface="Google Sans"/>
              <a:buChar char="●"/>
            </a:pPr>
            <a:r>
              <a:rPr lang="en-GB" sz="1800">
                <a:latin typeface="Google Sans"/>
                <a:ea typeface="Google Sans"/>
                <a:cs typeface="Google Sans"/>
                <a:sym typeface="Google Sans"/>
              </a:rPr>
              <a:t>Better investment decisions come, in part, from more</a:t>
            </a:r>
            <a:r>
              <a:rPr b="1" lang="en-GB" sz="1800">
                <a:latin typeface="Google Sans"/>
                <a:ea typeface="Google Sans"/>
                <a:cs typeface="Google Sans"/>
                <a:sym typeface="Google Sans"/>
              </a:rPr>
              <a:t> precise asset pricing.</a:t>
            </a:r>
            <a:r>
              <a:rPr lang="en-GB" sz="1800">
                <a:latin typeface="Google Sans"/>
                <a:ea typeface="Google Sans"/>
                <a:cs typeface="Google Sans"/>
                <a:sym typeface="Google Sans"/>
              </a:rPr>
              <a:t> </a:t>
            </a:r>
            <a:endParaRPr sz="1800">
              <a:latin typeface="Google Sans"/>
              <a:ea typeface="Google Sans"/>
              <a:cs typeface="Google Sans"/>
              <a:sym typeface="Google Sans"/>
            </a:endParaRPr>
          </a:p>
          <a:p>
            <a:pPr indent="-342900" lvl="0" marL="457200" rtl="0" algn="l">
              <a:lnSpc>
                <a:spcPct val="100000"/>
              </a:lnSpc>
              <a:spcBef>
                <a:spcPts val="0"/>
              </a:spcBef>
              <a:spcAft>
                <a:spcPts val="0"/>
              </a:spcAft>
              <a:buSzPts val="1800"/>
              <a:buFont typeface="Google Sans"/>
              <a:buChar char="●"/>
            </a:pPr>
            <a:r>
              <a:rPr b="1" lang="en-GB" sz="1800">
                <a:latin typeface="Google Sans"/>
                <a:ea typeface="Google Sans"/>
                <a:cs typeface="Google Sans"/>
                <a:sym typeface="Google Sans"/>
              </a:rPr>
              <a:t>More-in-depth analysis</a:t>
            </a:r>
            <a:r>
              <a:rPr lang="en-GB" sz="1800">
                <a:latin typeface="Google Sans"/>
                <a:ea typeface="Google Sans"/>
                <a:cs typeface="Google Sans"/>
                <a:sym typeface="Google Sans"/>
              </a:rPr>
              <a:t> provides more accurate inputs for valuation models.</a:t>
            </a:r>
            <a:endParaRPr sz="1800">
              <a:latin typeface="Google Sans"/>
              <a:ea typeface="Google Sans"/>
              <a:cs typeface="Google Sans"/>
              <a:sym typeface="Google Sans"/>
            </a:endParaRPr>
          </a:p>
          <a:p>
            <a:pPr indent="-342900" lvl="0" marL="457200" rtl="0" algn="l">
              <a:lnSpc>
                <a:spcPct val="100000"/>
              </a:lnSpc>
              <a:spcBef>
                <a:spcPts val="0"/>
              </a:spcBef>
              <a:spcAft>
                <a:spcPts val="0"/>
              </a:spcAft>
              <a:buSzPts val="1800"/>
              <a:buFont typeface="Google Sans"/>
              <a:buChar char="●"/>
            </a:pPr>
            <a:r>
              <a:rPr lang="en-GB" sz="1800">
                <a:latin typeface="Google Sans"/>
                <a:ea typeface="Google Sans"/>
                <a:cs typeface="Google Sans"/>
                <a:sym typeface="Google Sans"/>
              </a:rPr>
              <a:t>AI’s freedom from </a:t>
            </a:r>
            <a:r>
              <a:rPr b="1" lang="en-GB" sz="1800">
                <a:latin typeface="Google Sans"/>
                <a:ea typeface="Google Sans"/>
                <a:cs typeface="Google Sans"/>
                <a:sym typeface="Google Sans"/>
              </a:rPr>
              <a:t>emotions and behavioral biases</a:t>
            </a:r>
            <a:r>
              <a:rPr lang="en-GB" sz="1800">
                <a:latin typeface="Google Sans"/>
                <a:ea typeface="Google Sans"/>
                <a:cs typeface="Google Sans"/>
                <a:sym typeface="Google Sans"/>
              </a:rPr>
              <a:t> should also lead to better investment decisions.</a:t>
            </a:r>
            <a:endParaRPr sz="1800">
              <a:latin typeface="Google Sans"/>
              <a:ea typeface="Google Sans"/>
              <a:cs typeface="Google Sans"/>
              <a:sym typeface="Google Sans"/>
            </a:endParaRPr>
          </a:p>
          <a:p>
            <a:pPr indent="-342900" lvl="0" marL="457200" rtl="0" algn="l">
              <a:lnSpc>
                <a:spcPct val="100000"/>
              </a:lnSpc>
              <a:spcBef>
                <a:spcPts val="0"/>
              </a:spcBef>
              <a:spcAft>
                <a:spcPts val="0"/>
              </a:spcAft>
              <a:buSzPts val="1800"/>
              <a:buFont typeface="Google Sans"/>
              <a:buChar char="●"/>
            </a:pPr>
            <a:r>
              <a:rPr b="1" lang="en-GB" sz="1800">
                <a:latin typeface="Google Sans"/>
                <a:ea typeface="Google Sans"/>
                <a:cs typeface="Google Sans"/>
                <a:sym typeface="Google Sans"/>
              </a:rPr>
              <a:t>Behavioral biases</a:t>
            </a:r>
            <a:r>
              <a:rPr lang="en-GB" sz="1800">
                <a:latin typeface="Google Sans"/>
                <a:ea typeface="Google Sans"/>
                <a:cs typeface="Google Sans"/>
                <a:sym typeface="Google Sans"/>
              </a:rPr>
              <a:t> will continue to influence our investment decisions, often to our detriment.</a:t>
            </a:r>
            <a:endParaRPr sz="1800">
              <a:latin typeface="Google Sans"/>
              <a:ea typeface="Google Sans"/>
              <a:cs typeface="Google Sans"/>
              <a:sym typeface="Google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a:t>The above learnings give us answer to a very important question</a:t>
            </a:r>
            <a:r>
              <a:rPr lang="en-GB"/>
              <a:t> Why AI?</a:t>
            </a:r>
            <a:endParaRPr/>
          </a:p>
        </p:txBody>
      </p:sp>
      <p:sp>
        <p:nvSpPr>
          <p:cNvPr id="217" name="Google Shape;217;p24"/>
          <p:cNvSpPr txBox="1"/>
          <p:nvPr>
            <p:ph idx="1" type="body"/>
          </p:nvPr>
        </p:nvSpPr>
        <p:spPr>
          <a:xfrm>
            <a:off x="729450" y="2647950"/>
            <a:ext cx="7688700" cy="1768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Deeper Analysis</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Better Decision</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Modularity </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Adaptability</a:t>
            </a:r>
            <a:endParaRPr sz="1800">
              <a:latin typeface="Google Sans"/>
              <a:ea typeface="Google Sans"/>
              <a:cs typeface="Google Sans"/>
              <a:sym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5"/>
          <p:cNvSpPr txBox="1"/>
          <p:nvPr>
            <p:ph type="title"/>
          </p:nvPr>
        </p:nvSpPr>
        <p:spPr>
          <a:xfrm>
            <a:off x="727800" y="2210850"/>
            <a:ext cx="7688400" cy="151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4800"/>
              <a:t>PROBLEMS?</a:t>
            </a:r>
            <a:endParaRPr sz="4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Identified </a:t>
            </a:r>
            <a:endParaRPr>
              <a:latin typeface="Google Sans Medium"/>
              <a:ea typeface="Google Sans Medium"/>
              <a:cs typeface="Google Sans Medium"/>
              <a:sym typeface="Google Sans Medium"/>
            </a:endParaRPr>
          </a:p>
        </p:txBody>
      </p:sp>
      <p:sp>
        <p:nvSpPr>
          <p:cNvPr id="228" name="Google Shape;228;p26"/>
          <p:cNvSpPr txBox="1"/>
          <p:nvPr>
            <p:ph idx="1" type="body"/>
          </p:nvPr>
        </p:nvSpPr>
        <p:spPr>
          <a:xfrm>
            <a:off x="471900" y="1919075"/>
            <a:ext cx="83082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Complex Tax Infrastructure and high cost for CA.</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Change in ITR forms every year.</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Less knowledge of investment options available to middle class people (Lack of financial literacy)</a:t>
            </a:r>
            <a:endParaRPr sz="1800">
              <a:latin typeface="Google Sans"/>
              <a:ea typeface="Google Sans"/>
              <a:cs typeface="Google Sans"/>
              <a:sym typeface="Google Sans"/>
            </a:endParaRPr>
          </a:p>
          <a:p>
            <a:pPr indent="-342900" lvl="0" marL="457200" rtl="0" algn="l">
              <a:spcBef>
                <a:spcPts val="0"/>
              </a:spcBef>
              <a:spcAft>
                <a:spcPts val="0"/>
              </a:spcAft>
              <a:buSzPts val="1800"/>
              <a:buFont typeface="Google Sans"/>
              <a:buAutoNum type="arabicPeriod"/>
            </a:pPr>
            <a:r>
              <a:rPr lang="en-GB" sz="1800">
                <a:latin typeface="Google Sans"/>
                <a:ea typeface="Google Sans"/>
                <a:cs typeface="Google Sans"/>
                <a:sym typeface="Google Sans"/>
              </a:rPr>
              <a:t>Volatile market.</a:t>
            </a:r>
            <a:endParaRPr sz="1800">
              <a:latin typeface="Google Sans"/>
              <a:ea typeface="Google Sans"/>
              <a:cs typeface="Google Sans"/>
              <a:sym typeface="Google Sans"/>
            </a:endParaRPr>
          </a:p>
        </p:txBody>
      </p:sp>
      <p:cxnSp>
        <p:nvCxnSpPr>
          <p:cNvPr id="229" name="Google Shape;229;p26"/>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